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9"/>
  </p:notesMasterIdLst>
  <p:sldIdLst>
    <p:sldId id="256" r:id="rId2"/>
    <p:sldId id="259" r:id="rId3"/>
    <p:sldId id="260" r:id="rId4"/>
    <p:sldId id="296" r:id="rId5"/>
    <p:sldId id="297" r:id="rId6"/>
    <p:sldId id="298" r:id="rId7"/>
    <p:sldId id="299" r:id="rId8"/>
    <p:sldId id="261" r:id="rId9"/>
    <p:sldId id="302" r:id="rId10"/>
    <p:sldId id="300" r:id="rId11"/>
    <p:sldId id="304" r:id="rId12"/>
    <p:sldId id="301" r:id="rId13"/>
    <p:sldId id="303" r:id="rId14"/>
    <p:sldId id="262" r:id="rId15"/>
    <p:sldId id="305" r:id="rId16"/>
    <p:sldId id="263" r:id="rId17"/>
    <p:sldId id="307" r:id="rId18"/>
    <p:sldId id="306" r:id="rId19"/>
    <p:sldId id="308" r:id="rId20"/>
    <p:sldId id="309" r:id="rId21"/>
    <p:sldId id="310" r:id="rId22"/>
    <p:sldId id="311" r:id="rId23"/>
    <p:sldId id="312" r:id="rId24"/>
    <p:sldId id="314" r:id="rId25"/>
    <p:sldId id="313" r:id="rId26"/>
    <p:sldId id="268" r:id="rId27"/>
    <p:sldId id="315" r:id="rId28"/>
    <p:sldId id="316" r:id="rId29"/>
    <p:sldId id="317" r:id="rId30"/>
    <p:sldId id="319" r:id="rId31"/>
    <p:sldId id="264" r:id="rId32"/>
    <p:sldId id="320" r:id="rId33"/>
    <p:sldId id="321" r:id="rId34"/>
    <p:sldId id="265" r:id="rId35"/>
    <p:sldId id="323" r:id="rId36"/>
    <p:sldId id="324" r:id="rId37"/>
    <p:sldId id="325" r:id="rId38"/>
    <p:sldId id="333" r:id="rId39"/>
    <p:sldId id="327" r:id="rId40"/>
    <p:sldId id="326" r:id="rId41"/>
    <p:sldId id="328" r:id="rId42"/>
    <p:sldId id="329" r:id="rId43"/>
    <p:sldId id="330" r:id="rId44"/>
    <p:sldId id="331" r:id="rId45"/>
    <p:sldId id="332" r:id="rId46"/>
    <p:sldId id="322" r:id="rId47"/>
    <p:sldId id="266" r:id="rId48"/>
  </p:sldIdLst>
  <p:sldSz cx="9144000" cy="5143500" type="screen16x9"/>
  <p:notesSz cx="6858000" cy="9144000"/>
  <p:embeddedFontLst>
    <p:embeddedFont>
      <p:font typeface="DM Sans" pitchFamily="2" charset="0"/>
      <p:regular r:id="rId50"/>
      <p:bold r:id="rId51"/>
      <p:italic r:id="rId52"/>
      <p:boldItalic r:id="rId53"/>
    </p:embeddedFont>
    <p:embeddedFont>
      <p:font typeface="Manrope" panose="020B0604020202020204" charset="0"/>
      <p:regular r:id="rId54"/>
      <p:bold r:id="rId55"/>
    </p:embeddedFont>
    <p:embeddedFont>
      <p:font typeface="Manrope ExtraBold" panose="020B0604020202020204" charset="0"/>
      <p:bold r:id="rId56"/>
    </p:embeddedFont>
    <p:embeddedFont>
      <p:font typeface="Open Sans" panose="020B0606030504020204" pitchFamily="34" charset="0"/>
      <p:regular r:id="rId57"/>
      <p:bold r:id="rId58"/>
      <p:italic r:id="rId59"/>
      <p:boldItalic r:id="rId60"/>
    </p:embeddedFont>
    <p:embeddedFont>
      <p:font typeface="Oswald" panose="00000500000000000000" pitchFamily="2" charset="0"/>
      <p:regular r:id="rId61"/>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álint Péter  Süle" initials="BS" lastIdx="1" clrIdx="0">
    <p:extLst>
      <p:ext uri="{19B8F6BF-5375-455C-9EA6-DF929625EA0E}">
        <p15:presenceInfo xmlns:p15="http://schemas.microsoft.com/office/powerpoint/2012/main" userId="S::bsule@preferredbynature.org::c584db1b-ef2e-4930-821e-fbed703e3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971F79-AA7E-4EE0-ABC9-803ECE993A50}">
  <a:tblStyle styleId="{9D971F79-AA7E-4EE0-ABC9-803ECE993A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3A4024C-D2A1-4C19-B78B-4A62E6FE2F8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47" autoAdjust="0"/>
  </p:normalViewPr>
  <p:slideViewPr>
    <p:cSldViewPr snapToGrid="0">
      <p:cViewPr varScale="1">
        <p:scale>
          <a:sx n="102" d="100"/>
          <a:sy n="102" d="100"/>
        </p:scale>
        <p:origin x="9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360713c04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1360713c04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1258269c9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1258269c9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e375b9f5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e375b9f5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1e375b9f5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1e375b9f5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1258269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1258269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A23E3B9A-0ED2-901C-7482-DE6CDAEB3908}"/>
            </a:ext>
          </a:extLst>
        </p:cNvPr>
        <p:cNvGrpSpPr/>
        <p:nvPr/>
      </p:nvGrpSpPr>
      <p:grpSpPr>
        <a:xfrm>
          <a:off x="0" y="0"/>
          <a:ext cx="0" cy="0"/>
          <a:chOff x="0" y="0"/>
          <a:chExt cx="0" cy="0"/>
        </a:xfrm>
      </p:grpSpPr>
      <p:sp>
        <p:nvSpPr>
          <p:cNvPr id="203" name="Google Shape;203;g24459266da8_2_0:notes">
            <a:extLst>
              <a:ext uri="{FF2B5EF4-FFF2-40B4-BE49-F238E27FC236}">
                <a16:creationId xmlns:a16="http://schemas.microsoft.com/office/drawing/2014/main" id="{E4B19D50-4D1E-E5EE-2604-1DF1E8023D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4459266da8_2_0:notes">
            <a:extLst>
              <a:ext uri="{FF2B5EF4-FFF2-40B4-BE49-F238E27FC236}">
                <a16:creationId xmlns:a16="http://schemas.microsoft.com/office/drawing/2014/main" id="{8F9BCFA3-D0AA-B5BE-0933-8FD3865312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969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EED7A0D4-70FE-5A3C-54F0-19CE47747A07}"/>
            </a:ext>
          </a:extLst>
        </p:cNvPr>
        <p:cNvGrpSpPr/>
        <p:nvPr/>
      </p:nvGrpSpPr>
      <p:grpSpPr>
        <a:xfrm>
          <a:off x="0" y="0"/>
          <a:ext cx="0" cy="0"/>
          <a:chOff x="0" y="0"/>
          <a:chExt cx="0" cy="0"/>
        </a:xfrm>
      </p:grpSpPr>
      <p:sp>
        <p:nvSpPr>
          <p:cNvPr id="203" name="Google Shape;203;g24459266da8_2_0:notes">
            <a:extLst>
              <a:ext uri="{FF2B5EF4-FFF2-40B4-BE49-F238E27FC236}">
                <a16:creationId xmlns:a16="http://schemas.microsoft.com/office/drawing/2014/main" id="{573DAE62-4D81-B69A-8A88-6CB655A7FA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4459266da8_2_0:notes">
            <a:extLst>
              <a:ext uri="{FF2B5EF4-FFF2-40B4-BE49-F238E27FC236}">
                <a16:creationId xmlns:a16="http://schemas.microsoft.com/office/drawing/2014/main" id="{37479F35-5826-1EFD-C4FE-F2FBBB1610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02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a:extLst>
            <a:ext uri="{FF2B5EF4-FFF2-40B4-BE49-F238E27FC236}">
              <a16:creationId xmlns:a16="http://schemas.microsoft.com/office/drawing/2014/main" id="{F343A70C-9DF6-9A15-790A-270B20B6966E}"/>
            </a:ext>
          </a:extLst>
        </p:cNvPr>
        <p:cNvGrpSpPr/>
        <p:nvPr/>
      </p:nvGrpSpPr>
      <p:grpSpPr>
        <a:xfrm>
          <a:off x="0" y="0"/>
          <a:ext cx="0" cy="0"/>
          <a:chOff x="0" y="0"/>
          <a:chExt cx="0" cy="0"/>
        </a:xfrm>
      </p:grpSpPr>
      <p:sp>
        <p:nvSpPr>
          <p:cNvPr id="203" name="Google Shape;203;g24459266da8_2_0:notes">
            <a:extLst>
              <a:ext uri="{FF2B5EF4-FFF2-40B4-BE49-F238E27FC236}">
                <a16:creationId xmlns:a16="http://schemas.microsoft.com/office/drawing/2014/main" id="{1F52D596-DE88-639A-2691-43DF263007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4459266da8_2_0:notes">
            <a:extLst>
              <a:ext uri="{FF2B5EF4-FFF2-40B4-BE49-F238E27FC236}">
                <a16:creationId xmlns:a16="http://schemas.microsoft.com/office/drawing/2014/main" id="{7F77045C-2B53-FE9A-60DE-C46E8D80FE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6921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1258269c9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1258269c9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140bdeee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140bdeee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 name="Google Shape;10;p2"/>
          <p:cNvPicPr preferRelativeResize="0"/>
          <p:nvPr/>
        </p:nvPicPr>
        <p:blipFill rotWithShape="1">
          <a:blip r:embed="rId3">
            <a:alphaModFix/>
          </a:blip>
          <a:srcRect t="19" b="19"/>
          <a:stretch/>
        </p:blipFill>
        <p:spPr>
          <a:xfrm>
            <a:off x="4572000" y="-628650"/>
            <a:ext cx="5024627" cy="6400799"/>
          </a:xfrm>
          <a:prstGeom prst="rect">
            <a:avLst/>
          </a:prstGeom>
          <a:noFill/>
          <a:ln>
            <a:noFill/>
          </a:ln>
        </p:spPr>
      </p:pic>
      <p:sp>
        <p:nvSpPr>
          <p:cNvPr id="11" name="Google Shape;11;p2"/>
          <p:cNvSpPr txBox="1">
            <a:spLocks noGrp="1"/>
          </p:cNvSpPr>
          <p:nvPr>
            <p:ph type="ctrTitle"/>
          </p:nvPr>
        </p:nvSpPr>
        <p:spPr>
          <a:xfrm>
            <a:off x="712911" y="1293646"/>
            <a:ext cx="5303400" cy="1645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12911" y="3484155"/>
            <a:ext cx="4572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6"/>
        <p:cNvGrpSpPr/>
        <p:nvPr/>
      </p:nvGrpSpPr>
      <p:grpSpPr>
        <a:xfrm>
          <a:off x="0" y="0"/>
          <a:ext cx="0" cy="0"/>
          <a:chOff x="0" y="0"/>
          <a:chExt cx="0" cy="0"/>
        </a:xfrm>
      </p:grpSpPr>
      <p:pic>
        <p:nvPicPr>
          <p:cNvPr id="77" name="Google Shape;77;p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 name="Google Shape;78;p14"/>
          <p:cNvSpPr txBox="1">
            <a:spLocks noGrp="1"/>
          </p:cNvSpPr>
          <p:nvPr>
            <p:ph type="title"/>
          </p:nvPr>
        </p:nvSpPr>
        <p:spPr>
          <a:xfrm>
            <a:off x="715100" y="535000"/>
            <a:ext cx="77139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5" name="Google Shape;85;p16"/>
          <p:cNvPicPr preferRelativeResize="0"/>
          <p:nvPr/>
        </p:nvPicPr>
        <p:blipFill rotWithShape="1">
          <a:blip r:embed="rId3">
            <a:alphaModFix/>
          </a:blip>
          <a:srcRect t="29" b="29"/>
          <a:stretch/>
        </p:blipFill>
        <p:spPr>
          <a:xfrm flipH="1">
            <a:off x="-939915" y="-237875"/>
            <a:ext cx="5332106" cy="6400799"/>
          </a:xfrm>
          <a:prstGeom prst="rect">
            <a:avLst/>
          </a:prstGeom>
          <a:noFill/>
          <a:ln>
            <a:noFill/>
          </a:ln>
        </p:spPr>
      </p:pic>
      <p:sp>
        <p:nvSpPr>
          <p:cNvPr id="86" name="Google Shape;86;p16"/>
          <p:cNvSpPr txBox="1">
            <a:spLocks noGrp="1"/>
          </p:cNvSpPr>
          <p:nvPr>
            <p:ph type="title" hasCustomPrompt="1"/>
          </p:nvPr>
        </p:nvSpPr>
        <p:spPr>
          <a:xfrm>
            <a:off x="4751700" y="2047054"/>
            <a:ext cx="36759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7" name="Google Shape;87;p16"/>
          <p:cNvSpPr txBox="1">
            <a:spLocks noGrp="1"/>
          </p:cNvSpPr>
          <p:nvPr>
            <p:ph type="subTitle" idx="1"/>
          </p:nvPr>
        </p:nvSpPr>
        <p:spPr>
          <a:xfrm>
            <a:off x="4751700" y="2684846"/>
            <a:ext cx="36759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sz="1400">
                <a:solidFill>
                  <a:schemeClr val="dk1"/>
                </a:solidFill>
              </a:defRPr>
            </a:lvl2pPr>
            <a:lvl3pPr lvl="2" algn="ctr" rtl="0">
              <a:lnSpc>
                <a:spcPct val="100000"/>
              </a:lnSpc>
              <a:spcBef>
                <a:spcPts val="0"/>
              </a:spcBef>
              <a:spcAft>
                <a:spcPts val="0"/>
              </a:spcAft>
              <a:buClr>
                <a:schemeClr val="dk1"/>
              </a:buClr>
              <a:buSzPts val="1400"/>
              <a:buNone/>
              <a:defRPr sz="1400">
                <a:solidFill>
                  <a:schemeClr val="dk1"/>
                </a:solidFill>
              </a:defRPr>
            </a:lvl3pPr>
            <a:lvl4pPr lvl="3" algn="ctr" rtl="0">
              <a:lnSpc>
                <a:spcPct val="100000"/>
              </a:lnSpc>
              <a:spcBef>
                <a:spcPts val="0"/>
              </a:spcBef>
              <a:spcAft>
                <a:spcPts val="0"/>
              </a:spcAft>
              <a:buClr>
                <a:schemeClr val="dk1"/>
              </a:buClr>
              <a:buSzPts val="1400"/>
              <a:buNone/>
              <a:defRPr sz="1400">
                <a:solidFill>
                  <a:schemeClr val="dk1"/>
                </a:solidFill>
              </a:defRPr>
            </a:lvl4pPr>
            <a:lvl5pPr lvl="4" algn="ctr" rtl="0">
              <a:lnSpc>
                <a:spcPct val="100000"/>
              </a:lnSpc>
              <a:spcBef>
                <a:spcPts val="0"/>
              </a:spcBef>
              <a:spcAft>
                <a:spcPts val="0"/>
              </a:spcAft>
              <a:buClr>
                <a:schemeClr val="dk1"/>
              </a:buClr>
              <a:buSzPts val="1400"/>
              <a:buNone/>
              <a:defRPr sz="1400">
                <a:solidFill>
                  <a:schemeClr val="dk1"/>
                </a:solidFill>
              </a:defRPr>
            </a:lvl5pPr>
            <a:lvl6pPr lvl="5" algn="ctr" rtl="0">
              <a:lnSpc>
                <a:spcPct val="100000"/>
              </a:lnSpc>
              <a:spcBef>
                <a:spcPts val="0"/>
              </a:spcBef>
              <a:spcAft>
                <a:spcPts val="0"/>
              </a:spcAft>
              <a:buClr>
                <a:schemeClr val="dk1"/>
              </a:buClr>
              <a:buSzPts val="1400"/>
              <a:buNone/>
              <a:defRPr sz="1400">
                <a:solidFill>
                  <a:schemeClr val="dk1"/>
                </a:solidFill>
              </a:defRPr>
            </a:lvl6pPr>
            <a:lvl7pPr lvl="6" algn="ctr" rtl="0">
              <a:lnSpc>
                <a:spcPct val="100000"/>
              </a:lnSpc>
              <a:spcBef>
                <a:spcPts val="0"/>
              </a:spcBef>
              <a:spcAft>
                <a:spcPts val="0"/>
              </a:spcAft>
              <a:buClr>
                <a:schemeClr val="dk1"/>
              </a:buClr>
              <a:buSzPts val="1400"/>
              <a:buNone/>
              <a:defRPr sz="1400">
                <a:solidFill>
                  <a:schemeClr val="dk1"/>
                </a:solidFill>
              </a:defRPr>
            </a:lvl7pPr>
            <a:lvl8pPr lvl="7" algn="ctr" rtl="0">
              <a:lnSpc>
                <a:spcPct val="100000"/>
              </a:lnSpc>
              <a:spcBef>
                <a:spcPts val="0"/>
              </a:spcBef>
              <a:spcAft>
                <a:spcPts val="0"/>
              </a:spcAft>
              <a:buClr>
                <a:schemeClr val="dk1"/>
              </a:buClr>
              <a:buSzPts val="1400"/>
              <a:buNone/>
              <a:defRPr sz="1400">
                <a:solidFill>
                  <a:schemeClr val="dk1"/>
                </a:solidFill>
              </a:defRPr>
            </a:lvl8pPr>
            <a:lvl9pPr lvl="8" algn="ctr"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88" name="Google Shape;88;p16"/>
          <p:cNvSpPr txBox="1">
            <a:spLocks noGrp="1"/>
          </p:cNvSpPr>
          <p:nvPr>
            <p:ph type="title" idx="2" hasCustomPrompt="1"/>
          </p:nvPr>
        </p:nvSpPr>
        <p:spPr>
          <a:xfrm>
            <a:off x="4750500" y="630936"/>
            <a:ext cx="36783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9" name="Google Shape;89;p16"/>
          <p:cNvSpPr txBox="1">
            <a:spLocks noGrp="1"/>
          </p:cNvSpPr>
          <p:nvPr>
            <p:ph type="subTitle" idx="3"/>
          </p:nvPr>
        </p:nvSpPr>
        <p:spPr>
          <a:xfrm>
            <a:off x="4750500" y="1271136"/>
            <a:ext cx="36783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sz="1400">
                <a:solidFill>
                  <a:schemeClr val="dk1"/>
                </a:solidFill>
              </a:defRPr>
            </a:lvl2pPr>
            <a:lvl3pPr lvl="2" algn="ctr" rtl="0">
              <a:lnSpc>
                <a:spcPct val="100000"/>
              </a:lnSpc>
              <a:spcBef>
                <a:spcPts val="0"/>
              </a:spcBef>
              <a:spcAft>
                <a:spcPts val="0"/>
              </a:spcAft>
              <a:buClr>
                <a:schemeClr val="dk1"/>
              </a:buClr>
              <a:buSzPts val="1400"/>
              <a:buNone/>
              <a:defRPr sz="1400">
                <a:solidFill>
                  <a:schemeClr val="dk1"/>
                </a:solidFill>
              </a:defRPr>
            </a:lvl3pPr>
            <a:lvl4pPr lvl="3" algn="ctr" rtl="0">
              <a:lnSpc>
                <a:spcPct val="100000"/>
              </a:lnSpc>
              <a:spcBef>
                <a:spcPts val="0"/>
              </a:spcBef>
              <a:spcAft>
                <a:spcPts val="0"/>
              </a:spcAft>
              <a:buClr>
                <a:schemeClr val="dk1"/>
              </a:buClr>
              <a:buSzPts val="1400"/>
              <a:buNone/>
              <a:defRPr sz="1400">
                <a:solidFill>
                  <a:schemeClr val="dk1"/>
                </a:solidFill>
              </a:defRPr>
            </a:lvl4pPr>
            <a:lvl5pPr lvl="4" algn="ctr" rtl="0">
              <a:lnSpc>
                <a:spcPct val="100000"/>
              </a:lnSpc>
              <a:spcBef>
                <a:spcPts val="0"/>
              </a:spcBef>
              <a:spcAft>
                <a:spcPts val="0"/>
              </a:spcAft>
              <a:buClr>
                <a:schemeClr val="dk1"/>
              </a:buClr>
              <a:buSzPts val="1400"/>
              <a:buNone/>
              <a:defRPr sz="1400">
                <a:solidFill>
                  <a:schemeClr val="dk1"/>
                </a:solidFill>
              </a:defRPr>
            </a:lvl5pPr>
            <a:lvl6pPr lvl="5" algn="ctr" rtl="0">
              <a:lnSpc>
                <a:spcPct val="100000"/>
              </a:lnSpc>
              <a:spcBef>
                <a:spcPts val="0"/>
              </a:spcBef>
              <a:spcAft>
                <a:spcPts val="0"/>
              </a:spcAft>
              <a:buClr>
                <a:schemeClr val="dk1"/>
              </a:buClr>
              <a:buSzPts val="1400"/>
              <a:buNone/>
              <a:defRPr sz="1400">
                <a:solidFill>
                  <a:schemeClr val="dk1"/>
                </a:solidFill>
              </a:defRPr>
            </a:lvl6pPr>
            <a:lvl7pPr lvl="6" algn="ctr" rtl="0">
              <a:lnSpc>
                <a:spcPct val="100000"/>
              </a:lnSpc>
              <a:spcBef>
                <a:spcPts val="0"/>
              </a:spcBef>
              <a:spcAft>
                <a:spcPts val="0"/>
              </a:spcAft>
              <a:buClr>
                <a:schemeClr val="dk1"/>
              </a:buClr>
              <a:buSzPts val="1400"/>
              <a:buNone/>
              <a:defRPr sz="1400">
                <a:solidFill>
                  <a:schemeClr val="dk1"/>
                </a:solidFill>
              </a:defRPr>
            </a:lvl7pPr>
            <a:lvl8pPr lvl="7" algn="ctr" rtl="0">
              <a:lnSpc>
                <a:spcPct val="100000"/>
              </a:lnSpc>
              <a:spcBef>
                <a:spcPts val="0"/>
              </a:spcBef>
              <a:spcAft>
                <a:spcPts val="0"/>
              </a:spcAft>
              <a:buClr>
                <a:schemeClr val="dk1"/>
              </a:buClr>
              <a:buSzPts val="1400"/>
              <a:buNone/>
              <a:defRPr sz="1400">
                <a:solidFill>
                  <a:schemeClr val="dk1"/>
                </a:solidFill>
              </a:defRPr>
            </a:lvl8pPr>
            <a:lvl9pPr lvl="8" algn="ctr" rtl="0">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90" name="Google Shape;90;p16"/>
          <p:cNvSpPr txBox="1">
            <a:spLocks noGrp="1"/>
          </p:cNvSpPr>
          <p:nvPr>
            <p:ph type="title" idx="4" hasCustomPrompt="1"/>
          </p:nvPr>
        </p:nvSpPr>
        <p:spPr>
          <a:xfrm>
            <a:off x="4751700" y="3465576"/>
            <a:ext cx="36759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1" name="Google Shape;91;p16"/>
          <p:cNvSpPr txBox="1">
            <a:spLocks noGrp="1"/>
          </p:cNvSpPr>
          <p:nvPr>
            <p:ph type="subTitle" idx="5"/>
          </p:nvPr>
        </p:nvSpPr>
        <p:spPr>
          <a:xfrm>
            <a:off x="4751700" y="4105776"/>
            <a:ext cx="36759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sz="1400">
                <a:solidFill>
                  <a:schemeClr val="dk1"/>
                </a:solidFill>
              </a:defRPr>
            </a:lvl2pPr>
            <a:lvl3pPr lvl="2" algn="ctr" rtl="0">
              <a:lnSpc>
                <a:spcPct val="100000"/>
              </a:lnSpc>
              <a:spcBef>
                <a:spcPts val="0"/>
              </a:spcBef>
              <a:spcAft>
                <a:spcPts val="0"/>
              </a:spcAft>
              <a:buClr>
                <a:schemeClr val="dk1"/>
              </a:buClr>
              <a:buSzPts val="1400"/>
              <a:buNone/>
              <a:defRPr sz="1400">
                <a:solidFill>
                  <a:schemeClr val="dk1"/>
                </a:solidFill>
              </a:defRPr>
            </a:lvl3pPr>
            <a:lvl4pPr lvl="3" algn="ctr" rtl="0">
              <a:lnSpc>
                <a:spcPct val="100000"/>
              </a:lnSpc>
              <a:spcBef>
                <a:spcPts val="0"/>
              </a:spcBef>
              <a:spcAft>
                <a:spcPts val="0"/>
              </a:spcAft>
              <a:buClr>
                <a:schemeClr val="dk1"/>
              </a:buClr>
              <a:buSzPts val="1400"/>
              <a:buNone/>
              <a:defRPr sz="1400">
                <a:solidFill>
                  <a:schemeClr val="dk1"/>
                </a:solidFill>
              </a:defRPr>
            </a:lvl4pPr>
            <a:lvl5pPr lvl="4" algn="ctr" rtl="0">
              <a:lnSpc>
                <a:spcPct val="100000"/>
              </a:lnSpc>
              <a:spcBef>
                <a:spcPts val="0"/>
              </a:spcBef>
              <a:spcAft>
                <a:spcPts val="0"/>
              </a:spcAft>
              <a:buClr>
                <a:schemeClr val="dk1"/>
              </a:buClr>
              <a:buSzPts val="1400"/>
              <a:buNone/>
              <a:defRPr sz="1400">
                <a:solidFill>
                  <a:schemeClr val="dk1"/>
                </a:solidFill>
              </a:defRPr>
            </a:lvl5pPr>
            <a:lvl6pPr lvl="5" algn="ctr" rtl="0">
              <a:lnSpc>
                <a:spcPct val="100000"/>
              </a:lnSpc>
              <a:spcBef>
                <a:spcPts val="0"/>
              </a:spcBef>
              <a:spcAft>
                <a:spcPts val="0"/>
              </a:spcAft>
              <a:buClr>
                <a:schemeClr val="dk1"/>
              </a:buClr>
              <a:buSzPts val="1400"/>
              <a:buNone/>
              <a:defRPr sz="1400">
                <a:solidFill>
                  <a:schemeClr val="dk1"/>
                </a:solidFill>
              </a:defRPr>
            </a:lvl6pPr>
            <a:lvl7pPr lvl="6" algn="ctr" rtl="0">
              <a:lnSpc>
                <a:spcPct val="100000"/>
              </a:lnSpc>
              <a:spcBef>
                <a:spcPts val="0"/>
              </a:spcBef>
              <a:spcAft>
                <a:spcPts val="0"/>
              </a:spcAft>
              <a:buClr>
                <a:schemeClr val="dk1"/>
              </a:buClr>
              <a:buSzPts val="1400"/>
              <a:buNone/>
              <a:defRPr sz="1400">
                <a:solidFill>
                  <a:schemeClr val="dk1"/>
                </a:solidFill>
              </a:defRPr>
            </a:lvl7pPr>
            <a:lvl8pPr lvl="7" algn="ctr" rtl="0">
              <a:lnSpc>
                <a:spcPct val="100000"/>
              </a:lnSpc>
              <a:spcBef>
                <a:spcPts val="0"/>
              </a:spcBef>
              <a:spcAft>
                <a:spcPts val="0"/>
              </a:spcAft>
              <a:buClr>
                <a:schemeClr val="dk1"/>
              </a:buClr>
              <a:buSzPts val="1400"/>
              <a:buNone/>
              <a:defRPr sz="1400">
                <a:solidFill>
                  <a:schemeClr val="dk1"/>
                </a:solidFill>
              </a:defRPr>
            </a:lvl8pPr>
            <a:lvl9pPr lvl="8" algn="ctr" rtl="0">
              <a:lnSpc>
                <a:spcPct val="100000"/>
              </a:lnSpc>
              <a:spcBef>
                <a:spcPts val="0"/>
              </a:spcBef>
              <a:spcAft>
                <a:spcPts val="0"/>
              </a:spcAft>
              <a:buClr>
                <a:schemeClr val="dk1"/>
              </a:buClr>
              <a:buSzPts val="1400"/>
              <a:buNone/>
              <a:defRPr sz="14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107"/>
        <p:cNvGrpSpPr/>
        <p:nvPr/>
      </p:nvGrpSpPr>
      <p:grpSpPr>
        <a:xfrm>
          <a:off x="0" y="0"/>
          <a:ext cx="0" cy="0"/>
          <a:chOff x="0" y="0"/>
          <a:chExt cx="0" cy="0"/>
        </a:xfrm>
      </p:grpSpPr>
      <p:pic>
        <p:nvPicPr>
          <p:cNvPr id="108" name="Google Shape;108;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9" name="Google Shape;109;p19"/>
          <p:cNvSpPr txBox="1">
            <a:spLocks noGrp="1"/>
          </p:cNvSpPr>
          <p:nvPr>
            <p:ph type="title"/>
          </p:nvPr>
        </p:nvSpPr>
        <p:spPr>
          <a:xfrm>
            <a:off x="713250" y="5350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 name="Google Shape;110;p19"/>
          <p:cNvSpPr txBox="1">
            <a:spLocks noGrp="1"/>
          </p:cNvSpPr>
          <p:nvPr>
            <p:ph type="subTitle" idx="1"/>
          </p:nvPr>
        </p:nvSpPr>
        <p:spPr>
          <a:xfrm>
            <a:off x="715100" y="3028950"/>
            <a:ext cx="2331600" cy="14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1" name="Google Shape;111;p19"/>
          <p:cNvSpPr txBox="1">
            <a:spLocks noGrp="1"/>
          </p:cNvSpPr>
          <p:nvPr>
            <p:ph type="subTitle" idx="2"/>
          </p:nvPr>
        </p:nvSpPr>
        <p:spPr>
          <a:xfrm>
            <a:off x="3406200" y="3028950"/>
            <a:ext cx="2331600" cy="14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2" name="Google Shape;112;p19"/>
          <p:cNvSpPr txBox="1">
            <a:spLocks noGrp="1"/>
          </p:cNvSpPr>
          <p:nvPr>
            <p:ph type="subTitle" idx="3"/>
          </p:nvPr>
        </p:nvSpPr>
        <p:spPr>
          <a:xfrm>
            <a:off x="6097300" y="3028950"/>
            <a:ext cx="2331600" cy="14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3" name="Google Shape;113;p19"/>
          <p:cNvSpPr txBox="1">
            <a:spLocks noGrp="1"/>
          </p:cNvSpPr>
          <p:nvPr>
            <p:ph type="subTitle" idx="4"/>
          </p:nvPr>
        </p:nvSpPr>
        <p:spPr>
          <a:xfrm>
            <a:off x="7151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
        <p:nvSpPr>
          <p:cNvPr id="114" name="Google Shape;114;p19"/>
          <p:cNvSpPr txBox="1">
            <a:spLocks noGrp="1"/>
          </p:cNvSpPr>
          <p:nvPr>
            <p:ph type="subTitle" idx="5"/>
          </p:nvPr>
        </p:nvSpPr>
        <p:spPr>
          <a:xfrm>
            <a:off x="34062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
        <p:nvSpPr>
          <p:cNvPr id="115" name="Google Shape;115;p19"/>
          <p:cNvSpPr txBox="1">
            <a:spLocks noGrp="1"/>
          </p:cNvSpPr>
          <p:nvPr>
            <p:ph type="subTitle" idx="6"/>
          </p:nvPr>
        </p:nvSpPr>
        <p:spPr>
          <a:xfrm>
            <a:off x="60973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8" name="Google Shape;118;p20"/>
          <p:cNvPicPr preferRelativeResize="0"/>
          <p:nvPr/>
        </p:nvPicPr>
        <p:blipFill rotWithShape="1">
          <a:blip r:embed="rId3">
            <a:alphaModFix/>
          </a:blip>
          <a:srcRect t="29" b="29"/>
          <a:stretch/>
        </p:blipFill>
        <p:spPr>
          <a:xfrm flipH="1">
            <a:off x="-1947672" y="946500"/>
            <a:ext cx="3046260" cy="3657600"/>
          </a:xfrm>
          <a:prstGeom prst="rect">
            <a:avLst/>
          </a:prstGeom>
          <a:noFill/>
          <a:ln>
            <a:noFill/>
          </a:ln>
        </p:spPr>
      </p:pic>
      <p:pic>
        <p:nvPicPr>
          <p:cNvPr id="119" name="Google Shape;119;p20"/>
          <p:cNvPicPr preferRelativeResize="0"/>
          <p:nvPr/>
        </p:nvPicPr>
        <p:blipFill rotWithShape="1">
          <a:blip r:embed="rId3">
            <a:alphaModFix/>
          </a:blip>
          <a:srcRect t="29" b="29"/>
          <a:stretch/>
        </p:blipFill>
        <p:spPr>
          <a:xfrm flipH="1">
            <a:off x="8046720" y="2962525"/>
            <a:ext cx="3046260" cy="3657600"/>
          </a:xfrm>
          <a:prstGeom prst="rect">
            <a:avLst/>
          </a:prstGeom>
          <a:noFill/>
          <a:ln>
            <a:noFill/>
          </a:ln>
        </p:spPr>
      </p:pic>
      <p:sp>
        <p:nvSpPr>
          <p:cNvPr id="120" name="Google Shape;120;p20"/>
          <p:cNvSpPr txBox="1">
            <a:spLocks noGrp="1"/>
          </p:cNvSpPr>
          <p:nvPr>
            <p:ph type="title"/>
          </p:nvPr>
        </p:nvSpPr>
        <p:spPr>
          <a:xfrm>
            <a:off x="715100" y="5350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20"/>
          <p:cNvSpPr txBox="1">
            <a:spLocks noGrp="1"/>
          </p:cNvSpPr>
          <p:nvPr>
            <p:ph type="subTitle" idx="1"/>
          </p:nvPr>
        </p:nvSpPr>
        <p:spPr>
          <a:xfrm>
            <a:off x="1376100" y="1408188"/>
            <a:ext cx="3017400" cy="45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2pPr>
            <a:lvl3pPr lvl="2"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3pPr>
            <a:lvl4pPr lvl="3"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4pPr>
            <a:lvl5pPr lvl="4"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5pPr>
            <a:lvl6pPr lvl="5"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6pPr>
            <a:lvl7pPr lvl="6"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7pPr>
            <a:lvl8pPr lvl="7"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8pPr>
            <a:lvl9pPr lvl="8"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9pPr>
          </a:lstStyle>
          <a:p>
            <a:endParaRPr/>
          </a:p>
        </p:txBody>
      </p:sp>
      <p:sp>
        <p:nvSpPr>
          <p:cNvPr id="122" name="Google Shape;122;p20"/>
          <p:cNvSpPr txBox="1">
            <a:spLocks noGrp="1"/>
          </p:cNvSpPr>
          <p:nvPr>
            <p:ph type="subTitle" idx="2"/>
          </p:nvPr>
        </p:nvSpPr>
        <p:spPr>
          <a:xfrm>
            <a:off x="1376101" y="1865388"/>
            <a:ext cx="3017400" cy="91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 name="Google Shape;123;p20"/>
          <p:cNvSpPr txBox="1">
            <a:spLocks noGrp="1"/>
          </p:cNvSpPr>
          <p:nvPr>
            <p:ph type="subTitle" idx="3"/>
          </p:nvPr>
        </p:nvSpPr>
        <p:spPr>
          <a:xfrm>
            <a:off x="4750502" y="1865388"/>
            <a:ext cx="3017400" cy="91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4" name="Google Shape;124;p20"/>
          <p:cNvSpPr txBox="1">
            <a:spLocks noGrp="1"/>
          </p:cNvSpPr>
          <p:nvPr>
            <p:ph type="subTitle" idx="4"/>
          </p:nvPr>
        </p:nvSpPr>
        <p:spPr>
          <a:xfrm>
            <a:off x="1376101" y="3602759"/>
            <a:ext cx="3017400" cy="91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5" name="Google Shape;125;p20"/>
          <p:cNvSpPr txBox="1">
            <a:spLocks noGrp="1"/>
          </p:cNvSpPr>
          <p:nvPr>
            <p:ph type="subTitle" idx="5"/>
          </p:nvPr>
        </p:nvSpPr>
        <p:spPr>
          <a:xfrm>
            <a:off x="4750502" y="3602759"/>
            <a:ext cx="3017400" cy="91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6" name="Google Shape;126;p20"/>
          <p:cNvSpPr txBox="1">
            <a:spLocks noGrp="1"/>
          </p:cNvSpPr>
          <p:nvPr>
            <p:ph type="subTitle" idx="6"/>
          </p:nvPr>
        </p:nvSpPr>
        <p:spPr>
          <a:xfrm>
            <a:off x="1376100" y="3145559"/>
            <a:ext cx="3017400" cy="45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2pPr>
            <a:lvl3pPr lvl="2"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3pPr>
            <a:lvl4pPr lvl="3"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4pPr>
            <a:lvl5pPr lvl="4"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5pPr>
            <a:lvl6pPr lvl="5"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6pPr>
            <a:lvl7pPr lvl="6"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7pPr>
            <a:lvl8pPr lvl="7"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8pPr>
            <a:lvl9pPr lvl="8"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9pPr>
          </a:lstStyle>
          <a:p>
            <a:endParaRPr/>
          </a:p>
        </p:txBody>
      </p:sp>
      <p:sp>
        <p:nvSpPr>
          <p:cNvPr id="127" name="Google Shape;127;p20"/>
          <p:cNvSpPr txBox="1">
            <a:spLocks noGrp="1"/>
          </p:cNvSpPr>
          <p:nvPr>
            <p:ph type="subTitle" idx="7"/>
          </p:nvPr>
        </p:nvSpPr>
        <p:spPr>
          <a:xfrm>
            <a:off x="4750500" y="1408188"/>
            <a:ext cx="3017400" cy="45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2pPr>
            <a:lvl3pPr lvl="2"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3pPr>
            <a:lvl4pPr lvl="3"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4pPr>
            <a:lvl5pPr lvl="4"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5pPr>
            <a:lvl6pPr lvl="5"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6pPr>
            <a:lvl7pPr lvl="6"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7pPr>
            <a:lvl8pPr lvl="7"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8pPr>
            <a:lvl9pPr lvl="8"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9pPr>
          </a:lstStyle>
          <a:p>
            <a:endParaRPr/>
          </a:p>
        </p:txBody>
      </p:sp>
      <p:sp>
        <p:nvSpPr>
          <p:cNvPr id="128" name="Google Shape;128;p20"/>
          <p:cNvSpPr txBox="1">
            <a:spLocks noGrp="1"/>
          </p:cNvSpPr>
          <p:nvPr>
            <p:ph type="subTitle" idx="8"/>
          </p:nvPr>
        </p:nvSpPr>
        <p:spPr>
          <a:xfrm>
            <a:off x="4750500" y="3145559"/>
            <a:ext cx="3017400" cy="45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2pPr>
            <a:lvl3pPr lvl="2"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3pPr>
            <a:lvl4pPr lvl="3"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4pPr>
            <a:lvl5pPr lvl="4"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5pPr>
            <a:lvl6pPr lvl="5"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6pPr>
            <a:lvl7pPr lvl="6"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7pPr>
            <a:lvl8pPr lvl="7"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8pPr>
            <a:lvl9pPr lvl="8" algn="ctr" rtl="0">
              <a:lnSpc>
                <a:spcPct val="100000"/>
              </a:lnSpc>
              <a:spcBef>
                <a:spcPts val="0"/>
              </a:spcBef>
              <a:spcAft>
                <a:spcPts val="0"/>
              </a:spcAft>
              <a:buClr>
                <a:schemeClr val="dk1"/>
              </a:buClr>
              <a:buSzPts val="2000"/>
              <a:buFont typeface="Manrope"/>
              <a:buNone/>
              <a:defRPr sz="2000" b="1">
                <a:solidFill>
                  <a:schemeClr val="dk1"/>
                </a:solidFill>
                <a:latin typeface="Manrope"/>
                <a:ea typeface="Manrope"/>
                <a:cs typeface="Manrope"/>
                <a:sym typeface="Manrop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1" name="Google Shape;131;p21"/>
          <p:cNvSpPr txBox="1">
            <a:spLocks noGrp="1"/>
          </p:cNvSpPr>
          <p:nvPr>
            <p:ph type="title"/>
          </p:nvPr>
        </p:nvSpPr>
        <p:spPr>
          <a:xfrm>
            <a:off x="715100" y="535000"/>
            <a:ext cx="77139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2" name="Google Shape;132;p21"/>
          <p:cNvSpPr txBox="1">
            <a:spLocks noGrp="1"/>
          </p:cNvSpPr>
          <p:nvPr>
            <p:ph type="subTitle" idx="1"/>
          </p:nvPr>
        </p:nvSpPr>
        <p:spPr>
          <a:xfrm>
            <a:off x="715100" y="1865387"/>
            <a:ext cx="2331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3" name="Google Shape;133;p21"/>
          <p:cNvSpPr txBox="1">
            <a:spLocks noGrp="1"/>
          </p:cNvSpPr>
          <p:nvPr>
            <p:ph type="subTitle" idx="2"/>
          </p:nvPr>
        </p:nvSpPr>
        <p:spPr>
          <a:xfrm>
            <a:off x="3406200" y="1865387"/>
            <a:ext cx="2331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4" name="Google Shape;134;p21"/>
          <p:cNvSpPr txBox="1">
            <a:spLocks noGrp="1"/>
          </p:cNvSpPr>
          <p:nvPr>
            <p:ph type="subTitle" idx="3"/>
          </p:nvPr>
        </p:nvSpPr>
        <p:spPr>
          <a:xfrm>
            <a:off x="715100" y="3602759"/>
            <a:ext cx="2331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5" name="Google Shape;135;p21"/>
          <p:cNvSpPr txBox="1">
            <a:spLocks noGrp="1"/>
          </p:cNvSpPr>
          <p:nvPr>
            <p:ph type="subTitle" idx="4"/>
          </p:nvPr>
        </p:nvSpPr>
        <p:spPr>
          <a:xfrm>
            <a:off x="3406200" y="3602759"/>
            <a:ext cx="2331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 name="Google Shape;136;p21"/>
          <p:cNvSpPr txBox="1">
            <a:spLocks noGrp="1"/>
          </p:cNvSpPr>
          <p:nvPr>
            <p:ph type="subTitle" idx="5"/>
          </p:nvPr>
        </p:nvSpPr>
        <p:spPr>
          <a:xfrm>
            <a:off x="6095825" y="1865388"/>
            <a:ext cx="2331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7" name="Google Shape;137;p21"/>
          <p:cNvSpPr txBox="1">
            <a:spLocks noGrp="1"/>
          </p:cNvSpPr>
          <p:nvPr>
            <p:ph type="subTitle" idx="6"/>
          </p:nvPr>
        </p:nvSpPr>
        <p:spPr>
          <a:xfrm>
            <a:off x="6097297" y="3602759"/>
            <a:ext cx="23316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8" name="Google Shape;138;p21"/>
          <p:cNvSpPr txBox="1">
            <a:spLocks noGrp="1"/>
          </p:cNvSpPr>
          <p:nvPr>
            <p:ph type="subTitle" idx="7"/>
          </p:nvPr>
        </p:nvSpPr>
        <p:spPr>
          <a:xfrm>
            <a:off x="715100" y="1408175"/>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
        <p:nvSpPr>
          <p:cNvPr id="139" name="Google Shape;139;p21"/>
          <p:cNvSpPr txBox="1">
            <a:spLocks noGrp="1"/>
          </p:cNvSpPr>
          <p:nvPr>
            <p:ph type="subTitle" idx="8"/>
          </p:nvPr>
        </p:nvSpPr>
        <p:spPr>
          <a:xfrm>
            <a:off x="3406200" y="1408175"/>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
        <p:nvSpPr>
          <p:cNvPr id="140" name="Google Shape;140;p21"/>
          <p:cNvSpPr txBox="1">
            <a:spLocks noGrp="1"/>
          </p:cNvSpPr>
          <p:nvPr>
            <p:ph type="subTitle" idx="9"/>
          </p:nvPr>
        </p:nvSpPr>
        <p:spPr>
          <a:xfrm>
            <a:off x="6095825" y="1408188"/>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
        <p:nvSpPr>
          <p:cNvPr id="141" name="Google Shape;141;p21"/>
          <p:cNvSpPr txBox="1">
            <a:spLocks noGrp="1"/>
          </p:cNvSpPr>
          <p:nvPr>
            <p:ph type="subTitle" idx="13"/>
          </p:nvPr>
        </p:nvSpPr>
        <p:spPr>
          <a:xfrm>
            <a:off x="715100" y="3145559"/>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
        <p:nvSpPr>
          <p:cNvPr id="142" name="Google Shape;142;p21"/>
          <p:cNvSpPr txBox="1">
            <a:spLocks noGrp="1"/>
          </p:cNvSpPr>
          <p:nvPr>
            <p:ph type="subTitle" idx="14"/>
          </p:nvPr>
        </p:nvSpPr>
        <p:spPr>
          <a:xfrm>
            <a:off x="3406200" y="3145559"/>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
        <p:nvSpPr>
          <p:cNvPr id="143" name="Google Shape;143;p21"/>
          <p:cNvSpPr txBox="1">
            <a:spLocks noGrp="1"/>
          </p:cNvSpPr>
          <p:nvPr>
            <p:ph type="subTitle" idx="15"/>
          </p:nvPr>
        </p:nvSpPr>
        <p:spPr>
          <a:xfrm>
            <a:off x="6097297" y="3145559"/>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Oswald"/>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Oswald"/>
              <a:buNone/>
              <a:defRPr sz="2400">
                <a:latin typeface="Oswald"/>
                <a:ea typeface="Oswald"/>
                <a:cs typeface="Oswald"/>
                <a:sym typeface="Oswald"/>
              </a:defRPr>
            </a:lvl2pPr>
            <a:lvl3pPr lvl="2" algn="ctr" rtl="0">
              <a:lnSpc>
                <a:spcPct val="100000"/>
              </a:lnSpc>
              <a:spcBef>
                <a:spcPts val="0"/>
              </a:spcBef>
              <a:spcAft>
                <a:spcPts val="0"/>
              </a:spcAft>
              <a:buSzPts val="2400"/>
              <a:buFont typeface="Oswald"/>
              <a:buNone/>
              <a:defRPr sz="2400">
                <a:latin typeface="Oswald"/>
                <a:ea typeface="Oswald"/>
                <a:cs typeface="Oswald"/>
                <a:sym typeface="Oswald"/>
              </a:defRPr>
            </a:lvl3pPr>
            <a:lvl4pPr lvl="3" algn="ctr" rtl="0">
              <a:lnSpc>
                <a:spcPct val="100000"/>
              </a:lnSpc>
              <a:spcBef>
                <a:spcPts val="0"/>
              </a:spcBef>
              <a:spcAft>
                <a:spcPts val="0"/>
              </a:spcAft>
              <a:buSzPts val="2400"/>
              <a:buFont typeface="Oswald"/>
              <a:buNone/>
              <a:defRPr sz="2400">
                <a:latin typeface="Oswald"/>
                <a:ea typeface="Oswald"/>
                <a:cs typeface="Oswald"/>
                <a:sym typeface="Oswald"/>
              </a:defRPr>
            </a:lvl4pPr>
            <a:lvl5pPr lvl="4" algn="ctr" rtl="0">
              <a:lnSpc>
                <a:spcPct val="100000"/>
              </a:lnSpc>
              <a:spcBef>
                <a:spcPts val="0"/>
              </a:spcBef>
              <a:spcAft>
                <a:spcPts val="0"/>
              </a:spcAft>
              <a:buSzPts val="2400"/>
              <a:buFont typeface="Oswald"/>
              <a:buNone/>
              <a:defRPr sz="2400">
                <a:latin typeface="Oswald"/>
                <a:ea typeface="Oswald"/>
                <a:cs typeface="Oswald"/>
                <a:sym typeface="Oswald"/>
              </a:defRPr>
            </a:lvl5pPr>
            <a:lvl6pPr lvl="5" algn="ctr" rtl="0">
              <a:lnSpc>
                <a:spcPct val="100000"/>
              </a:lnSpc>
              <a:spcBef>
                <a:spcPts val="0"/>
              </a:spcBef>
              <a:spcAft>
                <a:spcPts val="0"/>
              </a:spcAft>
              <a:buSzPts val="2400"/>
              <a:buFont typeface="Oswald"/>
              <a:buNone/>
              <a:defRPr sz="2400">
                <a:latin typeface="Oswald"/>
                <a:ea typeface="Oswald"/>
                <a:cs typeface="Oswald"/>
                <a:sym typeface="Oswald"/>
              </a:defRPr>
            </a:lvl6pPr>
            <a:lvl7pPr lvl="6" algn="ctr" rtl="0">
              <a:lnSpc>
                <a:spcPct val="100000"/>
              </a:lnSpc>
              <a:spcBef>
                <a:spcPts val="0"/>
              </a:spcBef>
              <a:spcAft>
                <a:spcPts val="0"/>
              </a:spcAft>
              <a:buSzPts val="2400"/>
              <a:buFont typeface="Oswald"/>
              <a:buNone/>
              <a:defRPr sz="2400">
                <a:latin typeface="Oswald"/>
                <a:ea typeface="Oswald"/>
                <a:cs typeface="Oswald"/>
                <a:sym typeface="Oswald"/>
              </a:defRPr>
            </a:lvl7pPr>
            <a:lvl8pPr lvl="7" algn="ctr" rtl="0">
              <a:lnSpc>
                <a:spcPct val="100000"/>
              </a:lnSpc>
              <a:spcBef>
                <a:spcPts val="0"/>
              </a:spcBef>
              <a:spcAft>
                <a:spcPts val="0"/>
              </a:spcAft>
              <a:buSzPts val="2400"/>
              <a:buFont typeface="Oswald"/>
              <a:buNone/>
              <a:defRPr sz="2400">
                <a:latin typeface="Oswald"/>
                <a:ea typeface="Oswald"/>
                <a:cs typeface="Oswald"/>
                <a:sym typeface="Oswald"/>
              </a:defRPr>
            </a:lvl8pPr>
            <a:lvl9pPr lvl="8" algn="ctr" rtl="0">
              <a:lnSpc>
                <a:spcPct val="100000"/>
              </a:lnSpc>
              <a:spcBef>
                <a:spcPts val="0"/>
              </a:spcBef>
              <a:spcAft>
                <a:spcPts val="0"/>
              </a:spcAft>
              <a:buSzPts val="2400"/>
              <a:buFont typeface="Oswald"/>
              <a:buNone/>
              <a:defRPr sz="2400">
                <a:latin typeface="Oswald"/>
                <a:ea typeface="Oswald"/>
                <a:cs typeface="Oswald"/>
                <a:sym typeface="Oswald"/>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0"/>
        <p:cNvGrpSpPr/>
        <p:nvPr/>
      </p:nvGrpSpPr>
      <p:grpSpPr>
        <a:xfrm>
          <a:off x="0" y="0"/>
          <a:ext cx="0" cy="0"/>
          <a:chOff x="0" y="0"/>
          <a:chExt cx="0" cy="0"/>
        </a:xfrm>
      </p:grpSpPr>
      <p:pic>
        <p:nvPicPr>
          <p:cNvPr id="151" name="Google Shape;151;p23"/>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1"/>
        </a:solidFill>
        <a:effectLst/>
      </p:bgPr>
    </p:bg>
    <p:spTree>
      <p:nvGrpSpPr>
        <p:cNvPr id="1" name="Shape 152"/>
        <p:cNvGrpSpPr/>
        <p:nvPr/>
      </p:nvGrpSpPr>
      <p:grpSpPr>
        <a:xfrm>
          <a:off x="0" y="0"/>
          <a:ext cx="0" cy="0"/>
          <a:chOff x="0" y="0"/>
          <a:chExt cx="0" cy="0"/>
        </a:xfrm>
      </p:grpSpPr>
      <p:pic>
        <p:nvPicPr>
          <p:cNvPr id="153" name="Google Shape;153;p2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54" name="Google Shape;154;p24"/>
          <p:cNvPicPr preferRelativeResize="0"/>
          <p:nvPr/>
        </p:nvPicPr>
        <p:blipFill rotWithShape="1">
          <a:blip r:embed="rId3">
            <a:alphaModFix/>
          </a:blip>
          <a:srcRect t="19" b="19"/>
          <a:stretch/>
        </p:blipFill>
        <p:spPr>
          <a:xfrm>
            <a:off x="-2091875" y="-1257300"/>
            <a:ext cx="5024627" cy="64007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5" name="Google Shape;15;p3"/>
          <p:cNvPicPr preferRelativeResize="0"/>
          <p:nvPr/>
        </p:nvPicPr>
        <p:blipFill rotWithShape="1">
          <a:blip r:embed="rId3">
            <a:alphaModFix/>
          </a:blip>
          <a:srcRect t="29" b="29"/>
          <a:stretch/>
        </p:blipFill>
        <p:spPr>
          <a:xfrm flipH="1">
            <a:off x="-760102" y="-628650"/>
            <a:ext cx="5332106" cy="6400799"/>
          </a:xfrm>
          <a:prstGeom prst="rect">
            <a:avLst/>
          </a:prstGeom>
          <a:noFill/>
          <a:ln>
            <a:noFill/>
          </a:ln>
        </p:spPr>
      </p:pic>
      <p:sp>
        <p:nvSpPr>
          <p:cNvPr id="16" name="Google Shape;16;p3"/>
          <p:cNvSpPr txBox="1">
            <a:spLocks noGrp="1"/>
          </p:cNvSpPr>
          <p:nvPr>
            <p:ph type="title"/>
          </p:nvPr>
        </p:nvSpPr>
        <p:spPr>
          <a:xfrm>
            <a:off x="3856899" y="2755873"/>
            <a:ext cx="45720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057299" y="1473227"/>
            <a:ext cx="1371600" cy="914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5500" b="0">
                <a:latin typeface="Manrope ExtraBold"/>
                <a:ea typeface="Manrope ExtraBold"/>
                <a:cs typeface="Manrope ExtraBold"/>
                <a:sym typeface="Manrope Extra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a:spLocks noGrp="1"/>
          </p:cNvSpPr>
          <p:nvPr>
            <p:ph type="pic" idx="3"/>
          </p:nvPr>
        </p:nvSpPr>
        <p:spPr>
          <a:xfrm>
            <a:off x="715100" y="539400"/>
            <a:ext cx="2691000" cy="4068900"/>
          </a:xfrm>
          <a:prstGeom prst="roundRect">
            <a:avLst>
              <a:gd name="adj" fmla="val 16667"/>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6" name="Google Shape;26;p5"/>
          <p:cNvPicPr preferRelativeResize="0"/>
          <p:nvPr/>
        </p:nvPicPr>
        <p:blipFill rotWithShape="1">
          <a:blip r:embed="rId3">
            <a:alphaModFix/>
          </a:blip>
          <a:srcRect t="69" b="59"/>
          <a:stretch/>
        </p:blipFill>
        <p:spPr>
          <a:xfrm>
            <a:off x="-2121408" y="539400"/>
            <a:ext cx="3592284" cy="4572001"/>
          </a:xfrm>
          <a:prstGeom prst="rect">
            <a:avLst/>
          </a:prstGeom>
          <a:noFill/>
          <a:ln>
            <a:noFill/>
          </a:ln>
        </p:spPr>
      </p:pic>
      <p:pic>
        <p:nvPicPr>
          <p:cNvPr id="27" name="Google Shape;27;p5"/>
          <p:cNvPicPr preferRelativeResize="0"/>
          <p:nvPr/>
        </p:nvPicPr>
        <p:blipFill rotWithShape="1">
          <a:blip r:embed="rId3">
            <a:alphaModFix/>
          </a:blip>
          <a:srcRect t="69" b="59"/>
          <a:stretch/>
        </p:blipFill>
        <p:spPr>
          <a:xfrm>
            <a:off x="6097305" y="2962525"/>
            <a:ext cx="3592284" cy="4572001"/>
          </a:xfrm>
          <a:prstGeom prst="rect">
            <a:avLst/>
          </a:prstGeom>
          <a:noFill/>
          <a:ln>
            <a:noFill/>
          </a:ln>
        </p:spPr>
      </p:pic>
      <p:sp>
        <p:nvSpPr>
          <p:cNvPr id="28" name="Google Shape;28;p5"/>
          <p:cNvSpPr txBox="1">
            <a:spLocks noGrp="1"/>
          </p:cNvSpPr>
          <p:nvPr>
            <p:ph type="title"/>
          </p:nvPr>
        </p:nvSpPr>
        <p:spPr>
          <a:xfrm>
            <a:off x="715100" y="535000"/>
            <a:ext cx="77139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5"/>
          <p:cNvSpPr txBox="1">
            <a:spLocks noGrp="1"/>
          </p:cNvSpPr>
          <p:nvPr>
            <p:ph type="subTitle" idx="1"/>
          </p:nvPr>
        </p:nvSpPr>
        <p:spPr>
          <a:xfrm>
            <a:off x="4750499" y="3028949"/>
            <a:ext cx="2743200" cy="14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0" name="Google Shape;30;p5"/>
          <p:cNvSpPr txBox="1">
            <a:spLocks noGrp="1"/>
          </p:cNvSpPr>
          <p:nvPr>
            <p:ph type="subTitle" idx="2"/>
          </p:nvPr>
        </p:nvSpPr>
        <p:spPr>
          <a:xfrm>
            <a:off x="1650300" y="3028949"/>
            <a:ext cx="2743200" cy="14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1" name="Google Shape;31;p5"/>
          <p:cNvSpPr txBox="1">
            <a:spLocks noGrp="1"/>
          </p:cNvSpPr>
          <p:nvPr>
            <p:ph type="subTitle" idx="3"/>
          </p:nvPr>
        </p:nvSpPr>
        <p:spPr>
          <a:xfrm>
            <a:off x="1650300" y="257174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anrope"/>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Manrope"/>
              <a:buNone/>
              <a:defRPr sz="2400" b="1">
                <a:latin typeface="Manrope"/>
                <a:ea typeface="Manrope"/>
                <a:cs typeface="Manrope"/>
                <a:sym typeface="Manrope"/>
              </a:defRPr>
            </a:lvl2pPr>
            <a:lvl3pPr lvl="2" algn="ctr" rtl="0">
              <a:lnSpc>
                <a:spcPct val="100000"/>
              </a:lnSpc>
              <a:spcBef>
                <a:spcPts val="0"/>
              </a:spcBef>
              <a:spcAft>
                <a:spcPts val="0"/>
              </a:spcAft>
              <a:buSzPts val="2400"/>
              <a:buFont typeface="Manrope"/>
              <a:buNone/>
              <a:defRPr sz="2400" b="1">
                <a:latin typeface="Manrope"/>
                <a:ea typeface="Manrope"/>
                <a:cs typeface="Manrope"/>
                <a:sym typeface="Manrope"/>
              </a:defRPr>
            </a:lvl3pPr>
            <a:lvl4pPr lvl="3" algn="ctr" rtl="0">
              <a:lnSpc>
                <a:spcPct val="100000"/>
              </a:lnSpc>
              <a:spcBef>
                <a:spcPts val="0"/>
              </a:spcBef>
              <a:spcAft>
                <a:spcPts val="0"/>
              </a:spcAft>
              <a:buSzPts val="2400"/>
              <a:buFont typeface="Manrope"/>
              <a:buNone/>
              <a:defRPr sz="2400" b="1">
                <a:latin typeface="Manrope"/>
                <a:ea typeface="Manrope"/>
                <a:cs typeface="Manrope"/>
                <a:sym typeface="Manrope"/>
              </a:defRPr>
            </a:lvl4pPr>
            <a:lvl5pPr lvl="4" algn="ctr" rtl="0">
              <a:lnSpc>
                <a:spcPct val="100000"/>
              </a:lnSpc>
              <a:spcBef>
                <a:spcPts val="0"/>
              </a:spcBef>
              <a:spcAft>
                <a:spcPts val="0"/>
              </a:spcAft>
              <a:buSzPts val="2400"/>
              <a:buFont typeface="Manrope"/>
              <a:buNone/>
              <a:defRPr sz="2400" b="1">
                <a:latin typeface="Manrope"/>
                <a:ea typeface="Manrope"/>
                <a:cs typeface="Manrope"/>
                <a:sym typeface="Manrope"/>
              </a:defRPr>
            </a:lvl5pPr>
            <a:lvl6pPr lvl="5" algn="ctr" rtl="0">
              <a:lnSpc>
                <a:spcPct val="100000"/>
              </a:lnSpc>
              <a:spcBef>
                <a:spcPts val="0"/>
              </a:spcBef>
              <a:spcAft>
                <a:spcPts val="0"/>
              </a:spcAft>
              <a:buSzPts val="2400"/>
              <a:buFont typeface="Manrope"/>
              <a:buNone/>
              <a:defRPr sz="2400" b="1">
                <a:latin typeface="Manrope"/>
                <a:ea typeface="Manrope"/>
                <a:cs typeface="Manrope"/>
                <a:sym typeface="Manrope"/>
              </a:defRPr>
            </a:lvl6pPr>
            <a:lvl7pPr lvl="6" algn="ctr" rtl="0">
              <a:lnSpc>
                <a:spcPct val="100000"/>
              </a:lnSpc>
              <a:spcBef>
                <a:spcPts val="0"/>
              </a:spcBef>
              <a:spcAft>
                <a:spcPts val="0"/>
              </a:spcAft>
              <a:buSzPts val="2400"/>
              <a:buFont typeface="Manrope"/>
              <a:buNone/>
              <a:defRPr sz="2400" b="1">
                <a:latin typeface="Manrope"/>
                <a:ea typeface="Manrope"/>
                <a:cs typeface="Manrope"/>
                <a:sym typeface="Manrope"/>
              </a:defRPr>
            </a:lvl7pPr>
            <a:lvl8pPr lvl="7" algn="ctr" rtl="0">
              <a:lnSpc>
                <a:spcPct val="100000"/>
              </a:lnSpc>
              <a:spcBef>
                <a:spcPts val="0"/>
              </a:spcBef>
              <a:spcAft>
                <a:spcPts val="0"/>
              </a:spcAft>
              <a:buSzPts val="2400"/>
              <a:buFont typeface="Manrope"/>
              <a:buNone/>
              <a:defRPr sz="2400" b="1">
                <a:latin typeface="Manrope"/>
                <a:ea typeface="Manrope"/>
                <a:cs typeface="Manrope"/>
                <a:sym typeface="Manrope"/>
              </a:defRPr>
            </a:lvl8pPr>
            <a:lvl9pPr lvl="8" algn="ctr" rtl="0">
              <a:lnSpc>
                <a:spcPct val="100000"/>
              </a:lnSpc>
              <a:spcBef>
                <a:spcPts val="0"/>
              </a:spcBef>
              <a:spcAft>
                <a:spcPts val="0"/>
              </a:spcAft>
              <a:buSzPts val="2400"/>
              <a:buFont typeface="Manrope"/>
              <a:buNone/>
              <a:defRPr sz="2400" b="1">
                <a:latin typeface="Manrope"/>
                <a:ea typeface="Manrope"/>
                <a:cs typeface="Manrope"/>
                <a:sym typeface="Manrope"/>
              </a:defRPr>
            </a:lvl9pPr>
          </a:lstStyle>
          <a:p>
            <a:endParaRPr/>
          </a:p>
        </p:txBody>
      </p:sp>
      <p:sp>
        <p:nvSpPr>
          <p:cNvPr id="32" name="Google Shape;32;p5"/>
          <p:cNvSpPr txBox="1">
            <a:spLocks noGrp="1"/>
          </p:cNvSpPr>
          <p:nvPr>
            <p:ph type="subTitle" idx="4"/>
          </p:nvPr>
        </p:nvSpPr>
        <p:spPr>
          <a:xfrm>
            <a:off x="4750499" y="257174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anrope"/>
              <a:buNone/>
              <a:defRPr sz="2000" b="1">
                <a:solidFill>
                  <a:schemeClr val="dk1"/>
                </a:solidFill>
                <a:latin typeface="Manrope"/>
                <a:ea typeface="Manrope"/>
                <a:cs typeface="Manrope"/>
                <a:sym typeface="Manrope"/>
              </a:defRPr>
            </a:lvl1pPr>
            <a:lvl2pPr lvl="1" algn="ctr" rtl="0">
              <a:lnSpc>
                <a:spcPct val="100000"/>
              </a:lnSpc>
              <a:spcBef>
                <a:spcPts val="0"/>
              </a:spcBef>
              <a:spcAft>
                <a:spcPts val="0"/>
              </a:spcAft>
              <a:buSzPts val="2400"/>
              <a:buFont typeface="Manrope"/>
              <a:buNone/>
              <a:defRPr sz="2400" b="1">
                <a:latin typeface="Manrope"/>
                <a:ea typeface="Manrope"/>
                <a:cs typeface="Manrope"/>
                <a:sym typeface="Manrope"/>
              </a:defRPr>
            </a:lvl2pPr>
            <a:lvl3pPr lvl="2" algn="ctr" rtl="0">
              <a:lnSpc>
                <a:spcPct val="100000"/>
              </a:lnSpc>
              <a:spcBef>
                <a:spcPts val="0"/>
              </a:spcBef>
              <a:spcAft>
                <a:spcPts val="0"/>
              </a:spcAft>
              <a:buSzPts val="2400"/>
              <a:buFont typeface="Manrope"/>
              <a:buNone/>
              <a:defRPr sz="2400" b="1">
                <a:latin typeface="Manrope"/>
                <a:ea typeface="Manrope"/>
                <a:cs typeface="Manrope"/>
                <a:sym typeface="Manrope"/>
              </a:defRPr>
            </a:lvl3pPr>
            <a:lvl4pPr lvl="3" algn="ctr" rtl="0">
              <a:lnSpc>
                <a:spcPct val="100000"/>
              </a:lnSpc>
              <a:spcBef>
                <a:spcPts val="0"/>
              </a:spcBef>
              <a:spcAft>
                <a:spcPts val="0"/>
              </a:spcAft>
              <a:buSzPts val="2400"/>
              <a:buFont typeface="Manrope"/>
              <a:buNone/>
              <a:defRPr sz="2400" b="1">
                <a:latin typeface="Manrope"/>
                <a:ea typeface="Manrope"/>
                <a:cs typeface="Manrope"/>
                <a:sym typeface="Manrope"/>
              </a:defRPr>
            </a:lvl4pPr>
            <a:lvl5pPr lvl="4" algn="ctr" rtl="0">
              <a:lnSpc>
                <a:spcPct val="100000"/>
              </a:lnSpc>
              <a:spcBef>
                <a:spcPts val="0"/>
              </a:spcBef>
              <a:spcAft>
                <a:spcPts val="0"/>
              </a:spcAft>
              <a:buSzPts val="2400"/>
              <a:buFont typeface="Manrope"/>
              <a:buNone/>
              <a:defRPr sz="2400" b="1">
                <a:latin typeface="Manrope"/>
                <a:ea typeface="Manrope"/>
                <a:cs typeface="Manrope"/>
                <a:sym typeface="Manrope"/>
              </a:defRPr>
            </a:lvl5pPr>
            <a:lvl6pPr lvl="5" algn="ctr" rtl="0">
              <a:lnSpc>
                <a:spcPct val="100000"/>
              </a:lnSpc>
              <a:spcBef>
                <a:spcPts val="0"/>
              </a:spcBef>
              <a:spcAft>
                <a:spcPts val="0"/>
              </a:spcAft>
              <a:buSzPts val="2400"/>
              <a:buFont typeface="Manrope"/>
              <a:buNone/>
              <a:defRPr sz="2400" b="1">
                <a:latin typeface="Manrope"/>
                <a:ea typeface="Manrope"/>
                <a:cs typeface="Manrope"/>
                <a:sym typeface="Manrope"/>
              </a:defRPr>
            </a:lvl6pPr>
            <a:lvl7pPr lvl="6" algn="ctr" rtl="0">
              <a:lnSpc>
                <a:spcPct val="100000"/>
              </a:lnSpc>
              <a:spcBef>
                <a:spcPts val="0"/>
              </a:spcBef>
              <a:spcAft>
                <a:spcPts val="0"/>
              </a:spcAft>
              <a:buSzPts val="2400"/>
              <a:buFont typeface="Manrope"/>
              <a:buNone/>
              <a:defRPr sz="2400" b="1">
                <a:latin typeface="Manrope"/>
                <a:ea typeface="Manrope"/>
                <a:cs typeface="Manrope"/>
                <a:sym typeface="Manrope"/>
              </a:defRPr>
            </a:lvl7pPr>
            <a:lvl8pPr lvl="7" algn="ctr" rtl="0">
              <a:lnSpc>
                <a:spcPct val="100000"/>
              </a:lnSpc>
              <a:spcBef>
                <a:spcPts val="0"/>
              </a:spcBef>
              <a:spcAft>
                <a:spcPts val="0"/>
              </a:spcAft>
              <a:buSzPts val="2400"/>
              <a:buFont typeface="Manrope"/>
              <a:buNone/>
              <a:defRPr sz="2400" b="1">
                <a:latin typeface="Manrope"/>
                <a:ea typeface="Manrope"/>
                <a:cs typeface="Manrope"/>
                <a:sym typeface="Manrope"/>
              </a:defRPr>
            </a:lvl8pPr>
            <a:lvl9pPr lvl="8" algn="ctr" rtl="0">
              <a:lnSpc>
                <a:spcPct val="100000"/>
              </a:lnSpc>
              <a:spcBef>
                <a:spcPts val="0"/>
              </a:spcBef>
              <a:spcAft>
                <a:spcPts val="0"/>
              </a:spcAft>
              <a:buSzPts val="2400"/>
              <a:buFont typeface="Manrope"/>
              <a:buNone/>
              <a:defRPr sz="2400" b="1">
                <a:latin typeface="Manrope"/>
                <a:ea typeface="Manrope"/>
                <a:cs typeface="Manrope"/>
                <a:sym typeface="Manrop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8" name="Google Shape;38;p7"/>
          <p:cNvPicPr preferRelativeResize="0"/>
          <p:nvPr/>
        </p:nvPicPr>
        <p:blipFill rotWithShape="1">
          <a:blip r:embed="rId3">
            <a:alphaModFix/>
          </a:blip>
          <a:srcRect t="961" b="970"/>
          <a:stretch/>
        </p:blipFill>
        <p:spPr>
          <a:xfrm>
            <a:off x="6934771" y="-512075"/>
            <a:ext cx="2988446" cy="3657600"/>
          </a:xfrm>
          <a:prstGeom prst="rect">
            <a:avLst/>
          </a:prstGeom>
          <a:noFill/>
          <a:ln>
            <a:noFill/>
          </a:ln>
        </p:spPr>
      </p:pic>
      <p:pic>
        <p:nvPicPr>
          <p:cNvPr id="39" name="Google Shape;39;p7"/>
          <p:cNvPicPr preferRelativeResize="0"/>
          <p:nvPr/>
        </p:nvPicPr>
        <p:blipFill rotWithShape="1">
          <a:blip r:embed="rId3">
            <a:alphaModFix/>
          </a:blip>
          <a:srcRect t="961" b="970"/>
          <a:stretch/>
        </p:blipFill>
        <p:spPr>
          <a:xfrm>
            <a:off x="4393396" y="3387025"/>
            <a:ext cx="2988446" cy="3657600"/>
          </a:xfrm>
          <a:prstGeom prst="rect">
            <a:avLst/>
          </a:prstGeom>
          <a:noFill/>
          <a:ln>
            <a:noFill/>
          </a:ln>
        </p:spPr>
      </p:pic>
      <p:sp>
        <p:nvSpPr>
          <p:cNvPr id="40" name="Google Shape;40;p7"/>
          <p:cNvSpPr txBox="1">
            <a:spLocks noGrp="1"/>
          </p:cNvSpPr>
          <p:nvPr>
            <p:ph type="title"/>
          </p:nvPr>
        </p:nvSpPr>
        <p:spPr>
          <a:xfrm>
            <a:off x="715100" y="535000"/>
            <a:ext cx="36783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715100" y="1819650"/>
            <a:ext cx="3678300" cy="2788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
        <p:nvSpPr>
          <p:cNvPr id="42" name="Google Shape;42;p7"/>
          <p:cNvSpPr>
            <a:spLocks noGrp="1"/>
          </p:cNvSpPr>
          <p:nvPr>
            <p:ph type="pic" idx="2"/>
          </p:nvPr>
        </p:nvSpPr>
        <p:spPr>
          <a:xfrm>
            <a:off x="4750500" y="535000"/>
            <a:ext cx="3678300" cy="4073400"/>
          </a:xfrm>
          <a:prstGeom prst="roundRect">
            <a:avLst>
              <a:gd name="adj" fmla="val 16667"/>
            </a:avLst>
          </a:prstGeom>
          <a:noFill/>
          <a:ln w="19050" cap="flat" cmpd="sng">
            <a:solidFill>
              <a:schemeClr val="lt1"/>
            </a:solidFill>
            <a:prstDash val="solid"/>
            <a:round/>
            <a:headEnd type="none" w="sm" len="sm"/>
            <a:tailEnd type="none" w="sm" len="sm"/>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5" name="Google Shape;45;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500"/>
              <a:buNone/>
              <a:defRPr sz="4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pic>
        <p:nvPicPr>
          <p:cNvPr id="47" name="Google Shape;47;p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8" name="Google Shape;48;p9"/>
          <p:cNvSpPr txBox="1">
            <a:spLocks noGrp="1"/>
          </p:cNvSpPr>
          <p:nvPr>
            <p:ph type="title"/>
          </p:nvPr>
        </p:nvSpPr>
        <p:spPr>
          <a:xfrm>
            <a:off x="914450" y="2044649"/>
            <a:ext cx="4740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9" name="Google Shape;49;p9"/>
          <p:cNvSpPr txBox="1">
            <a:spLocks noGrp="1"/>
          </p:cNvSpPr>
          <p:nvPr>
            <p:ph type="subTitle" idx="1"/>
          </p:nvPr>
        </p:nvSpPr>
        <p:spPr>
          <a:xfrm>
            <a:off x="914525" y="2887701"/>
            <a:ext cx="4740300" cy="113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a:spLocks noGrp="1"/>
          </p:cNvSpPr>
          <p:nvPr>
            <p:ph type="pic" idx="2"/>
          </p:nvPr>
        </p:nvSpPr>
        <p:spPr>
          <a:xfrm>
            <a:off x="-6875" y="0"/>
            <a:ext cx="9144000" cy="5157300"/>
          </a:xfrm>
          <a:prstGeom prst="rect">
            <a:avLst/>
          </a:prstGeom>
          <a:noFill/>
          <a:ln>
            <a:noFill/>
          </a:ln>
        </p:spPr>
      </p:sp>
      <p:sp>
        <p:nvSpPr>
          <p:cNvPr id="52" name="Google Shape;52;p10"/>
          <p:cNvSpPr txBox="1">
            <a:spLocks noGrp="1"/>
          </p:cNvSpPr>
          <p:nvPr>
            <p:ph type="title"/>
          </p:nvPr>
        </p:nvSpPr>
        <p:spPr>
          <a:xfrm>
            <a:off x="720000" y="4038000"/>
            <a:ext cx="7704000" cy="5727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pic>
        <p:nvPicPr>
          <p:cNvPr id="54" name="Google Shape;54;p1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5" name="Google Shape;55;p11"/>
          <p:cNvPicPr preferRelativeResize="0"/>
          <p:nvPr/>
        </p:nvPicPr>
        <p:blipFill>
          <a:blip r:embed="rId3">
            <a:alphaModFix/>
          </a:blip>
          <a:stretch>
            <a:fillRect/>
          </a:stretch>
        </p:blipFill>
        <p:spPr>
          <a:xfrm>
            <a:off x="5287100" y="-237875"/>
            <a:ext cx="4404330" cy="6400799"/>
          </a:xfrm>
          <a:prstGeom prst="rect">
            <a:avLst/>
          </a:prstGeom>
          <a:noFill/>
          <a:ln>
            <a:noFill/>
          </a:ln>
        </p:spPr>
      </p:pic>
      <p:sp>
        <p:nvSpPr>
          <p:cNvPr id="56" name="Google Shape;56;p11"/>
          <p:cNvSpPr txBox="1">
            <a:spLocks noGrp="1"/>
          </p:cNvSpPr>
          <p:nvPr>
            <p:ph type="title" hasCustomPrompt="1"/>
          </p:nvPr>
        </p:nvSpPr>
        <p:spPr>
          <a:xfrm>
            <a:off x="715100" y="1339050"/>
            <a:ext cx="4572000" cy="10974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7000"/>
            </a:lvl1pPr>
            <a:lvl2pPr lvl="1" algn="ctr">
              <a:spcBef>
                <a:spcPts val="0"/>
              </a:spcBef>
              <a:spcAft>
                <a:spcPts val="0"/>
              </a:spcAft>
              <a:buSzPts val="7000"/>
              <a:buFont typeface="Manrope"/>
              <a:buNone/>
              <a:defRPr sz="7000">
                <a:latin typeface="Manrope"/>
                <a:ea typeface="Manrope"/>
                <a:cs typeface="Manrope"/>
                <a:sym typeface="Manrope"/>
              </a:defRPr>
            </a:lvl2pPr>
            <a:lvl3pPr lvl="2" algn="ctr">
              <a:spcBef>
                <a:spcPts val="0"/>
              </a:spcBef>
              <a:spcAft>
                <a:spcPts val="0"/>
              </a:spcAft>
              <a:buSzPts val="7000"/>
              <a:buFont typeface="Manrope"/>
              <a:buNone/>
              <a:defRPr sz="7000">
                <a:latin typeface="Manrope"/>
                <a:ea typeface="Manrope"/>
                <a:cs typeface="Manrope"/>
                <a:sym typeface="Manrope"/>
              </a:defRPr>
            </a:lvl3pPr>
            <a:lvl4pPr lvl="3" algn="ctr">
              <a:spcBef>
                <a:spcPts val="0"/>
              </a:spcBef>
              <a:spcAft>
                <a:spcPts val="0"/>
              </a:spcAft>
              <a:buSzPts val="7000"/>
              <a:buFont typeface="Manrope"/>
              <a:buNone/>
              <a:defRPr sz="7000">
                <a:latin typeface="Manrope"/>
                <a:ea typeface="Manrope"/>
                <a:cs typeface="Manrope"/>
                <a:sym typeface="Manrope"/>
              </a:defRPr>
            </a:lvl4pPr>
            <a:lvl5pPr lvl="4" algn="ctr">
              <a:spcBef>
                <a:spcPts val="0"/>
              </a:spcBef>
              <a:spcAft>
                <a:spcPts val="0"/>
              </a:spcAft>
              <a:buSzPts val="7000"/>
              <a:buFont typeface="Manrope"/>
              <a:buNone/>
              <a:defRPr sz="7000">
                <a:latin typeface="Manrope"/>
                <a:ea typeface="Manrope"/>
                <a:cs typeface="Manrope"/>
                <a:sym typeface="Manrope"/>
              </a:defRPr>
            </a:lvl5pPr>
            <a:lvl6pPr lvl="5" algn="ctr">
              <a:spcBef>
                <a:spcPts val="0"/>
              </a:spcBef>
              <a:spcAft>
                <a:spcPts val="0"/>
              </a:spcAft>
              <a:buSzPts val="7000"/>
              <a:buFont typeface="Manrope"/>
              <a:buNone/>
              <a:defRPr sz="7000">
                <a:latin typeface="Manrope"/>
                <a:ea typeface="Manrope"/>
                <a:cs typeface="Manrope"/>
                <a:sym typeface="Manrope"/>
              </a:defRPr>
            </a:lvl6pPr>
            <a:lvl7pPr lvl="6" algn="ctr">
              <a:spcBef>
                <a:spcPts val="0"/>
              </a:spcBef>
              <a:spcAft>
                <a:spcPts val="0"/>
              </a:spcAft>
              <a:buSzPts val="7000"/>
              <a:buFont typeface="Manrope"/>
              <a:buNone/>
              <a:defRPr sz="7000">
                <a:latin typeface="Manrope"/>
                <a:ea typeface="Manrope"/>
                <a:cs typeface="Manrope"/>
                <a:sym typeface="Manrope"/>
              </a:defRPr>
            </a:lvl7pPr>
            <a:lvl8pPr lvl="7" algn="ctr">
              <a:spcBef>
                <a:spcPts val="0"/>
              </a:spcBef>
              <a:spcAft>
                <a:spcPts val="0"/>
              </a:spcAft>
              <a:buSzPts val="7000"/>
              <a:buFont typeface="Manrope"/>
              <a:buNone/>
              <a:defRPr sz="7000">
                <a:latin typeface="Manrope"/>
                <a:ea typeface="Manrope"/>
                <a:cs typeface="Manrope"/>
                <a:sym typeface="Manrope"/>
              </a:defRPr>
            </a:lvl8pPr>
            <a:lvl9pPr lvl="8" algn="ctr">
              <a:spcBef>
                <a:spcPts val="0"/>
              </a:spcBef>
              <a:spcAft>
                <a:spcPts val="0"/>
              </a:spcAft>
              <a:buSzPts val="7000"/>
              <a:buFont typeface="Manrope"/>
              <a:buNone/>
              <a:defRPr sz="7000">
                <a:latin typeface="Manrope"/>
                <a:ea typeface="Manrope"/>
                <a:cs typeface="Manrope"/>
                <a:sym typeface="Manrope"/>
              </a:defRPr>
            </a:lvl9pPr>
          </a:lstStyle>
          <a:p>
            <a:r>
              <a:t>xx%</a:t>
            </a:r>
          </a:p>
        </p:txBody>
      </p:sp>
      <p:sp>
        <p:nvSpPr>
          <p:cNvPr id="57" name="Google Shape;57;p11"/>
          <p:cNvSpPr txBox="1">
            <a:spLocks noGrp="1"/>
          </p:cNvSpPr>
          <p:nvPr>
            <p:ph type="subTitle" idx="1"/>
          </p:nvPr>
        </p:nvSpPr>
        <p:spPr>
          <a:xfrm>
            <a:off x="715100" y="2981552"/>
            <a:ext cx="45720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5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1pPr>
            <a:lvl2pPr lvl="1"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2pPr>
            <a:lvl3pPr lvl="2"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3pPr>
            <a:lvl4pPr lvl="3"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4pPr>
            <a:lvl5pPr lvl="4"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5pPr>
            <a:lvl6pPr lvl="5"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6pPr>
            <a:lvl7pPr lvl="6"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7pPr>
            <a:lvl8pPr lvl="7"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8pPr>
            <a:lvl9pPr lvl="8" rtl="0">
              <a:spcBef>
                <a:spcPts val="0"/>
              </a:spcBef>
              <a:spcAft>
                <a:spcPts val="0"/>
              </a:spcAft>
              <a:buClr>
                <a:schemeClr val="dk1"/>
              </a:buClr>
              <a:buSzPts val="3000"/>
              <a:buFont typeface="Open Sans"/>
              <a:buNone/>
              <a:defRPr sz="3000" b="1">
                <a:solidFill>
                  <a:schemeClr val="dk1"/>
                </a:solidFill>
                <a:latin typeface="Open Sans"/>
                <a:ea typeface="Open Sans"/>
                <a:cs typeface="Open Sans"/>
                <a:sym typeface="Open Sans"/>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60" r:id="rId10"/>
    <p:sldLayoutId id="2147483662" r:id="rId11"/>
    <p:sldLayoutId id="2147483665" r:id="rId12"/>
    <p:sldLayoutId id="2147483666" r:id="rId13"/>
    <p:sldLayoutId id="2147483667" r:id="rId14"/>
    <p:sldLayoutId id="2147483669" r:id="rId15"/>
    <p:sldLayoutId id="214748367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www.mdf.coop/cercospora" TargetMode="External"/><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ctrTitle"/>
          </p:nvPr>
        </p:nvSpPr>
        <p:spPr>
          <a:xfrm>
            <a:off x="712911" y="1293646"/>
            <a:ext cx="5303400" cy="164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u-HU" dirty="0"/>
              <a:t>Digitális Növényvédelem</a:t>
            </a:r>
            <a:endParaRPr dirty="0"/>
          </a:p>
        </p:txBody>
      </p:sp>
      <p:sp>
        <p:nvSpPr>
          <p:cNvPr id="166" name="Google Shape;166;p28"/>
          <p:cNvSpPr txBox="1">
            <a:spLocks noGrp="1"/>
          </p:cNvSpPr>
          <p:nvPr>
            <p:ph type="subTitle" idx="1"/>
          </p:nvPr>
        </p:nvSpPr>
        <p:spPr>
          <a:xfrm>
            <a:off x="712911" y="3484155"/>
            <a:ext cx="45720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HU" dirty="0"/>
              <a:t>Süle Bálint </a:t>
            </a:r>
          </a:p>
          <a:p>
            <a:pPr marL="0" lvl="0" indent="0" algn="l" rtl="0">
              <a:spcBef>
                <a:spcPts val="0"/>
              </a:spcBef>
              <a:spcAft>
                <a:spcPts val="0"/>
              </a:spcAft>
              <a:buNone/>
            </a:pPr>
            <a:r>
              <a:rPr lang="hu-HU" dirty="0"/>
              <a:t>növényvédelmi szakmérnök</a:t>
            </a:r>
          </a:p>
          <a:p>
            <a:pPr marL="0" lvl="0" indent="0" algn="l" rtl="0">
              <a:spcBef>
                <a:spcPts val="0"/>
              </a:spcBef>
              <a:spcAft>
                <a:spcPts val="0"/>
              </a:spcAft>
              <a:buNone/>
            </a:pPr>
            <a:r>
              <a:rPr lang="hu-HU" dirty="0" err="1"/>
              <a:t>Agrokos</a:t>
            </a:r>
            <a:r>
              <a:rPr lang="hu-HU" dirty="0"/>
              <a:t> Kft.</a:t>
            </a:r>
            <a:endParaRPr dirty="0"/>
          </a:p>
        </p:txBody>
      </p:sp>
      <p:cxnSp>
        <p:nvCxnSpPr>
          <p:cNvPr id="167" name="Google Shape;167;p28"/>
          <p:cNvCxnSpPr/>
          <p:nvPr/>
        </p:nvCxnSpPr>
        <p:spPr>
          <a:xfrm>
            <a:off x="0" y="3211800"/>
            <a:ext cx="4572000" cy="0"/>
          </a:xfrm>
          <a:prstGeom prst="straightConnector1">
            <a:avLst/>
          </a:prstGeom>
          <a:noFill/>
          <a:ln w="19050" cap="rnd" cmpd="sng">
            <a:solidFill>
              <a:schemeClr val="lt1"/>
            </a:solidFill>
            <a:prstDash val="solid"/>
            <a:round/>
            <a:headEnd type="none" w="med" len="med"/>
            <a:tailEnd type="none" w="med" len="med"/>
          </a:ln>
        </p:spPr>
      </p:cxnSp>
      <p:pic>
        <p:nvPicPr>
          <p:cNvPr id="3" name="Picture 2">
            <a:extLst>
              <a:ext uri="{FF2B5EF4-FFF2-40B4-BE49-F238E27FC236}">
                <a16:creationId xmlns:a16="http://schemas.microsoft.com/office/drawing/2014/main" id="{94D52D59-025E-15A0-7C24-8FB7A891D96B}"/>
              </a:ext>
            </a:extLst>
          </p:cNvPr>
          <p:cNvPicPr>
            <a:picLocks noChangeAspect="1"/>
          </p:cNvPicPr>
          <p:nvPr/>
        </p:nvPicPr>
        <p:blipFill>
          <a:blip r:embed="rId3"/>
          <a:stretch>
            <a:fillRect/>
          </a:stretch>
        </p:blipFill>
        <p:spPr>
          <a:xfrm>
            <a:off x="7147339" y="-430751"/>
            <a:ext cx="2049560" cy="15526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1C12-7090-4A9D-3675-74BAF38D812F}"/>
              </a:ext>
            </a:extLst>
          </p:cNvPr>
          <p:cNvSpPr>
            <a:spLocks noGrp="1"/>
          </p:cNvSpPr>
          <p:nvPr>
            <p:ph type="title"/>
          </p:nvPr>
        </p:nvSpPr>
        <p:spPr>
          <a:xfrm>
            <a:off x="6036129" y="398935"/>
            <a:ext cx="2915139" cy="594300"/>
          </a:xfrm>
        </p:spPr>
        <p:txBody>
          <a:bodyPr/>
          <a:lstStyle/>
          <a:p>
            <a:r>
              <a:rPr lang="hu-HU" dirty="0"/>
              <a:t>15 perces adatok</a:t>
            </a:r>
            <a:endParaRPr lang="de-AT" dirty="0"/>
          </a:p>
        </p:txBody>
      </p:sp>
      <p:sp>
        <p:nvSpPr>
          <p:cNvPr id="4" name="Subtitle 3">
            <a:extLst>
              <a:ext uri="{FF2B5EF4-FFF2-40B4-BE49-F238E27FC236}">
                <a16:creationId xmlns:a16="http://schemas.microsoft.com/office/drawing/2014/main" id="{98484220-3091-F99B-7F86-971A974F38E4}"/>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CDC866E5-38D4-B868-A62A-5AE476A10144}"/>
              </a:ext>
            </a:extLst>
          </p:cNvPr>
          <p:cNvSpPr>
            <a:spLocks noGrp="1"/>
          </p:cNvSpPr>
          <p:nvPr>
            <p:ph type="subTitle" idx="3"/>
          </p:nvPr>
        </p:nvSpPr>
        <p:spPr/>
        <p:txBody>
          <a:bodyPr/>
          <a:lstStyle/>
          <a:p>
            <a:endParaRPr lang="de-AT"/>
          </a:p>
        </p:txBody>
      </p:sp>
      <p:pic>
        <p:nvPicPr>
          <p:cNvPr id="8" name="Picture 7">
            <a:extLst>
              <a:ext uri="{FF2B5EF4-FFF2-40B4-BE49-F238E27FC236}">
                <a16:creationId xmlns:a16="http://schemas.microsoft.com/office/drawing/2014/main" id="{FEDB122D-A776-15A5-D1BA-80E8D6708F70}"/>
              </a:ext>
            </a:extLst>
          </p:cNvPr>
          <p:cNvPicPr>
            <a:picLocks noChangeAspect="1"/>
          </p:cNvPicPr>
          <p:nvPr/>
        </p:nvPicPr>
        <p:blipFill>
          <a:blip r:embed="rId2"/>
          <a:stretch>
            <a:fillRect/>
          </a:stretch>
        </p:blipFill>
        <p:spPr>
          <a:xfrm>
            <a:off x="116514" y="398935"/>
            <a:ext cx="5810771" cy="4345609"/>
          </a:xfrm>
          <a:prstGeom prst="rect">
            <a:avLst/>
          </a:prstGeom>
        </p:spPr>
      </p:pic>
      <p:sp>
        <p:nvSpPr>
          <p:cNvPr id="10" name="Subtitle 9">
            <a:extLst>
              <a:ext uri="{FF2B5EF4-FFF2-40B4-BE49-F238E27FC236}">
                <a16:creationId xmlns:a16="http://schemas.microsoft.com/office/drawing/2014/main" id="{179C6279-E6FE-5FDB-6745-CB15636BB2B9}"/>
              </a:ext>
            </a:extLst>
          </p:cNvPr>
          <p:cNvSpPr>
            <a:spLocks noGrp="1"/>
          </p:cNvSpPr>
          <p:nvPr>
            <p:ph type="subTitle" idx="1"/>
          </p:nvPr>
        </p:nvSpPr>
        <p:spPr/>
        <p:txBody>
          <a:bodyPr/>
          <a:lstStyle/>
          <a:p>
            <a:endParaRPr lang="de-AT"/>
          </a:p>
        </p:txBody>
      </p:sp>
    </p:spTree>
    <p:extLst>
      <p:ext uri="{BB962C8B-B14F-4D97-AF65-F5344CB8AC3E}">
        <p14:creationId xmlns:p14="http://schemas.microsoft.com/office/powerpoint/2010/main" val="99746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C7C7-8910-F53E-B370-6A55F59FBE95}"/>
              </a:ext>
            </a:extLst>
          </p:cNvPr>
          <p:cNvSpPr>
            <a:spLocks noGrp="1"/>
          </p:cNvSpPr>
          <p:nvPr>
            <p:ph type="title"/>
          </p:nvPr>
        </p:nvSpPr>
        <p:spPr>
          <a:xfrm>
            <a:off x="715050" y="125252"/>
            <a:ext cx="7713900" cy="594300"/>
          </a:xfrm>
        </p:spPr>
        <p:txBody>
          <a:bodyPr/>
          <a:lstStyle/>
          <a:p>
            <a:r>
              <a:rPr lang="hu-HU" dirty="0"/>
              <a:t>Növényvédelmi munkaszervezés </a:t>
            </a:r>
            <a:br>
              <a:rPr lang="hu-HU" dirty="0"/>
            </a:br>
            <a:r>
              <a:rPr lang="hu-HU" sz="2400" dirty="0" err="1">
                <a:solidFill>
                  <a:schemeClr val="bg1">
                    <a:lumMod val="75000"/>
                  </a:schemeClr>
                </a:solidFill>
              </a:rPr>
              <a:t>Hiperlokális</a:t>
            </a:r>
            <a:r>
              <a:rPr lang="hu-HU" sz="2400" dirty="0">
                <a:solidFill>
                  <a:schemeClr val="bg1">
                    <a:lumMod val="75000"/>
                  </a:schemeClr>
                </a:solidFill>
              </a:rPr>
              <a:t> előrejelzés</a:t>
            </a:r>
            <a:endParaRPr lang="de-AT" sz="2400" dirty="0">
              <a:solidFill>
                <a:schemeClr val="bg1">
                  <a:lumMod val="75000"/>
                </a:schemeClr>
              </a:solidFill>
            </a:endParaRPr>
          </a:p>
        </p:txBody>
      </p:sp>
      <p:sp>
        <p:nvSpPr>
          <p:cNvPr id="4" name="Subtitle 3">
            <a:extLst>
              <a:ext uri="{FF2B5EF4-FFF2-40B4-BE49-F238E27FC236}">
                <a16:creationId xmlns:a16="http://schemas.microsoft.com/office/drawing/2014/main" id="{349B9EF9-38BF-A379-AEF1-D0517C3D1114}"/>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1F83AEB7-D214-C755-8A9B-13AF313A8219}"/>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7C699AB0-1AF9-D83D-B4D7-FD5164E115A4}"/>
              </a:ext>
            </a:extLst>
          </p:cNvPr>
          <p:cNvSpPr>
            <a:spLocks noGrp="1"/>
          </p:cNvSpPr>
          <p:nvPr>
            <p:ph type="subTitle" idx="4"/>
          </p:nvPr>
        </p:nvSpPr>
        <p:spPr>
          <a:xfrm>
            <a:off x="4986215" y="1138848"/>
            <a:ext cx="4157785" cy="852817"/>
          </a:xfrm>
        </p:spPr>
        <p:txBody>
          <a:bodyPr/>
          <a:lstStyle/>
          <a:p>
            <a:pPr algn="r"/>
            <a:r>
              <a:rPr lang="hu-HU" b="0" dirty="0"/>
              <a:t>Az algoritmus a meteorológiai állomás adatait felhasználja. </a:t>
            </a:r>
            <a:endParaRPr lang="de-AT" b="0" dirty="0"/>
          </a:p>
        </p:txBody>
      </p:sp>
      <p:pic>
        <p:nvPicPr>
          <p:cNvPr id="8194" name="Picture 2">
            <a:extLst>
              <a:ext uri="{FF2B5EF4-FFF2-40B4-BE49-F238E27FC236}">
                <a16:creationId xmlns:a16="http://schemas.microsoft.com/office/drawing/2014/main" id="{EBD57A73-FBE7-A2DB-1FAE-9051BCB9E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615" y="1138848"/>
            <a:ext cx="4740398" cy="378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87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D3969-5CD6-EF55-23B5-67A389258D37}"/>
              </a:ext>
            </a:extLst>
          </p:cNvPr>
          <p:cNvSpPr>
            <a:spLocks noGrp="1"/>
          </p:cNvSpPr>
          <p:nvPr>
            <p:ph type="title"/>
          </p:nvPr>
        </p:nvSpPr>
        <p:spPr>
          <a:xfrm>
            <a:off x="715050" y="128600"/>
            <a:ext cx="7713900" cy="594300"/>
          </a:xfrm>
        </p:spPr>
        <p:txBody>
          <a:bodyPr/>
          <a:lstStyle/>
          <a:p>
            <a:r>
              <a:rPr lang="hu-HU" dirty="0"/>
              <a:t>Növényvédelmi munkaszervezés</a:t>
            </a:r>
            <a:br>
              <a:rPr lang="hu-HU" dirty="0"/>
            </a:br>
            <a:r>
              <a:rPr lang="hu-HU" sz="2400" dirty="0">
                <a:solidFill>
                  <a:schemeClr val="tx1">
                    <a:lumMod val="50000"/>
                    <a:lumOff val="50000"/>
                  </a:schemeClr>
                </a:solidFill>
              </a:rPr>
              <a:t>SPRAYING WINDOW</a:t>
            </a:r>
            <a:endParaRPr lang="de-AT" sz="2400" dirty="0">
              <a:solidFill>
                <a:schemeClr val="tx1">
                  <a:lumMod val="50000"/>
                  <a:lumOff val="50000"/>
                </a:schemeClr>
              </a:solidFill>
            </a:endParaRPr>
          </a:p>
        </p:txBody>
      </p:sp>
      <p:sp>
        <p:nvSpPr>
          <p:cNvPr id="3" name="Subtitle 2">
            <a:extLst>
              <a:ext uri="{FF2B5EF4-FFF2-40B4-BE49-F238E27FC236}">
                <a16:creationId xmlns:a16="http://schemas.microsoft.com/office/drawing/2014/main" id="{94DA0232-9894-6F1A-27CC-BCC52A3013BD}"/>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EC8DA301-2244-5087-F72B-E79810D7FE43}"/>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935F5E30-08FD-EE15-996F-C779809B80F1}"/>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2ED429FB-8B4A-20A6-C83C-B421A7A4656B}"/>
              </a:ext>
            </a:extLst>
          </p:cNvPr>
          <p:cNvSpPr>
            <a:spLocks noGrp="1"/>
          </p:cNvSpPr>
          <p:nvPr>
            <p:ph type="subTitle" idx="4"/>
          </p:nvPr>
        </p:nvSpPr>
        <p:spPr/>
        <p:txBody>
          <a:bodyPr/>
          <a:lstStyle/>
          <a:p>
            <a:endParaRPr lang="de-AT"/>
          </a:p>
        </p:txBody>
      </p:sp>
      <p:pic>
        <p:nvPicPr>
          <p:cNvPr id="9" name="Picture 8">
            <a:extLst>
              <a:ext uri="{FF2B5EF4-FFF2-40B4-BE49-F238E27FC236}">
                <a16:creationId xmlns:a16="http://schemas.microsoft.com/office/drawing/2014/main" id="{3987690B-7A02-B7DC-9150-C3C57E66AF55}"/>
              </a:ext>
            </a:extLst>
          </p:cNvPr>
          <p:cNvPicPr>
            <a:picLocks noChangeAspect="1"/>
          </p:cNvPicPr>
          <p:nvPr/>
        </p:nvPicPr>
        <p:blipFill>
          <a:blip r:embed="rId2"/>
          <a:stretch>
            <a:fillRect/>
          </a:stretch>
        </p:blipFill>
        <p:spPr>
          <a:xfrm>
            <a:off x="101600" y="1187937"/>
            <a:ext cx="8987691" cy="3841475"/>
          </a:xfrm>
          <a:prstGeom prst="rect">
            <a:avLst/>
          </a:prstGeom>
        </p:spPr>
      </p:pic>
    </p:spTree>
    <p:extLst>
      <p:ext uri="{BB962C8B-B14F-4D97-AF65-F5344CB8AC3E}">
        <p14:creationId xmlns:p14="http://schemas.microsoft.com/office/powerpoint/2010/main" val="1499459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DB1E-1CFE-8E26-B039-DC4A6F42CAB0}"/>
              </a:ext>
            </a:extLst>
          </p:cNvPr>
          <p:cNvSpPr>
            <a:spLocks noGrp="1"/>
          </p:cNvSpPr>
          <p:nvPr>
            <p:ph type="title"/>
          </p:nvPr>
        </p:nvSpPr>
        <p:spPr/>
        <p:txBody>
          <a:bodyPr/>
          <a:lstStyle/>
          <a:p>
            <a:endParaRPr lang="de-AT" dirty="0"/>
          </a:p>
        </p:txBody>
      </p:sp>
      <p:sp>
        <p:nvSpPr>
          <p:cNvPr id="3" name="Subtitle 2">
            <a:extLst>
              <a:ext uri="{FF2B5EF4-FFF2-40B4-BE49-F238E27FC236}">
                <a16:creationId xmlns:a16="http://schemas.microsoft.com/office/drawing/2014/main" id="{08BA2DEA-E6B4-3F5B-7A8D-0B03A18BC315}"/>
              </a:ext>
            </a:extLst>
          </p:cNvPr>
          <p:cNvSpPr>
            <a:spLocks noGrp="1"/>
          </p:cNvSpPr>
          <p:nvPr>
            <p:ph type="subTitle" idx="1"/>
          </p:nvPr>
        </p:nvSpPr>
        <p:spPr>
          <a:xfrm>
            <a:off x="4681414" y="2736992"/>
            <a:ext cx="3675601" cy="1463100"/>
          </a:xfrm>
        </p:spPr>
        <p:txBody>
          <a:bodyPr/>
          <a:lstStyle/>
          <a:p>
            <a:pPr algn="l"/>
            <a:r>
              <a:rPr lang="hu-HU" dirty="0"/>
              <a:t>A száraz és nedves hőmérő hőmérséklet különbségének elvén alapul. Csupán alapadatokból számítható már, nem úgy mint régen.</a:t>
            </a:r>
          </a:p>
          <a:p>
            <a:pPr algn="l"/>
            <a:endParaRPr lang="hu-HU" dirty="0"/>
          </a:p>
          <a:p>
            <a:pPr algn="l"/>
            <a:r>
              <a:rPr lang="hu-HU" dirty="0"/>
              <a:t>Optimum zóna: </a:t>
            </a:r>
          </a:p>
          <a:p>
            <a:pPr algn="l"/>
            <a:r>
              <a:rPr lang="hu-HU" dirty="0"/>
              <a:t>Delta T &lt;2 °C (túl vizes lomb)</a:t>
            </a:r>
          </a:p>
          <a:p>
            <a:pPr algn="l"/>
            <a:r>
              <a:rPr lang="hu-HU" dirty="0"/>
              <a:t>Delta T &lt; 8 °C (túl kicsi páratartalom, magas léghőmérséklet)</a:t>
            </a:r>
          </a:p>
          <a:p>
            <a:pPr algn="l"/>
            <a:r>
              <a:rPr lang="hu-HU" dirty="0"/>
              <a:t>Optimumon kívül: </a:t>
            </a:r>
          </a:p>
          <a:p>
            <a:pPr algn="l"/>
            <a:r>
              <a:rPr lang="hu-HU" dirty="0"/>
              <a:t>Veszteség, akár  sikertelen permetezés! </a:t>
            </a:r>
          </a:p>
          <a:p>
            <a:endParaRPr lang="hu-HU" dirty="0"/>
          </a:p>
        </p:txBody>
      </p:sp>
      <p:sp>
        <p:nvSpPr>
          <p:cNvPr id="4" name="Subtitle 3">
            <a:extLst>
              <a:ext uri="{FF2B5EF4-FFF2-40B4-BE49-F238E27FC236}">
                <a16:creationId xmlns:a16="http://schemas.microsoft.com/office/drawing/2014/main" id="{66E5C567-2B35-CE54-EF46-090380BBE66A}"/>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D5B8D925-4EA9-B6C0-DD6D-795D466E0525}"/>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4A790D38-C537-5808-46E2-F4492D61F66B}"/>
              </a:ext>
            </a:extLst>
          </p:cNvPr>
          <p:cNvSpPr>
            <a:spLocks noGrp="1"/>
          </p:cNvSpPr>
          <p:nvPr>
            <p:ph type="subTitle" idx="4"/>
          </p:nvPr>
        </p:nvSpPr>
        <p:spPr>
          <a:xfrm>
            <a:off x="4681415" y="2402209"/>
            <a:ext cx="2743200" cy="457200"/>
          </a:xfrm>
        </p:spPr>
        <p:txBody>
          <a:bodyPr/>
          <a:lstStyle/>
          <a:p>
            <a:r>
              <a:rPr lang="hu-HU" sz="1400" dirty="0"/>
              <a:t>Delta T</a:t>
            </a:r>
            <a:endParaRPr lang="de-AT" sz="1400" dirty="0"/>
          </a:p>
        </p:txBody>
      </p:sp>
      <p:pic>
        <p:nvPicPr>
          <p:cNvPr id="10" name="Picture 9">
            <a:extLst>
              <a:ext uri="{FF2B5EF4-FFF2-40B4-BE49-F238E27FC236}">
                <a16:creationId xmlns:a16="http://schemas.microsoft.com/office/drawing/2014/main" id="{ADC52E85-0A42-8051-22E0-DD8C1DA768B6}"/>
              </a:ext>
            </a:extLst>
          </p:cNvPr>
          <p:cNvPicPr>
            <a:picLocks noChangeAspect="1"/>
          </p:cNvPicPr>
          <p:nvPr/>
        </p:nvPicPr>
        <p:blipFill>
          <a:blip r:embed="rId2"/>
          <a:stretch>
            <a:fillRect/>
          </a:stretch>
        </p:blipFill>
        <p:spPr>
          <a:xfrm>
            <a:off x="210893" y="304132"/>
            <a:ext cx="4361107" cy="4417121"/>
          </a:xfrm>
          <a:prstGeom prst="rect">
            <a:avLst/>
          </a:prstGeom>
        </p:spPr>
      </p:pic>
      <p:pic>
        <p:nvPicPr>
          <p:cNvPr id="7170" name="Picture 2">
            <a:extLst>
              <a:ext uri="{FF2B5EF4-FFF2-40B4-BE49-F238E27FC236}">
                <a16:creationId xmlns:a16="http://schemas.microsoft.com/office/drawing/2014/main" id="{4D751091-07A5-7EE6-BABE-0DBA7F47F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415" y="299135"/>
            <a:ext cx="3938954" cy="221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61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713250" y="535000"/>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u-HU" dirty="0"/>
              <a:t>Növényvédelmi betegségmodellek</a:t>
            </a:r>
            <a:br>
              <a:rPr lang="hu-HU" dirty="0"/>
            </a:br>
            <a:r>
              <a:rPr lang="hu-HU" dirty="0" err="1"/>
              <a:t>Disease</a:t>
            </a:r>
            <a:r>
              <a:rPr lang="hu-HU" dirty="0"/>
              <a:t> </a:t>
            </a:r>
            <a:r>
              <a:rPr lang="hu-HU" dirty="0" err="1"/>
              <a:t>modeling</a:t>
            </a:r>
            <a:r>
              <a:rPr lang="hu-HU" dirty="0"/>
              <a:t> – </a:t>
            </a:r>
            <a:r>
              <a:rPr lang="hu-HU" dirty="0" err="1"/>
              <a:t>Disease</a:t>
            </a:r>
            <a:r>
              <a:rPr lang="hu-HU" dirty="0"/>
              <a:t> </a:t>
            </a:r>
            <a:r>
              <a:rPr lang="hu-HU" dirty="0" err="1"/>
              <a:t>prediction</a:t>
            </a:r>
            <a:endParaRPr dirty="0"/>
          </a:p>
        </p:txBody>
      </p:sp>
      <p:sp>
        <p:nvSpPr>
          <p:cNvPr id="234" name="Google Shape;234;p34"/>
          <p:cNvSpPr txBox="1">
            <a:spLocks noGrp="1"/>
          </p:cNvSpPr>
          <p:nvPr>
            <p:ph type="subTitle" idx="5"/>
          </p:nvPr>
        </p:nvSpPr>
        <p:spPr>
          <a:xfrm>
            <a:off x="3406200" y="2571750"/>
            <a:ext cx="2747262"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u-HU" dirty="0"/>
              <a:t>Növénybetegségek megjelenése</a:t>
            </a:r>
            <a:endParaRPr dirty="0"/>
          </a:p>
        </p:txBody>
      </p:sp>
      <p:sp>
        <p:nvSpPr>
          <p:cNvPr id="236" name="Google Shape;236;p34"/>
          <p:cNvSpPr txBox="1">
            <a:spLocks noGrp="1"/>
          </p:cNvSpPr>
          <p:nvPr>
            <p:ph type="subTitle" idx="2"/>
          </p:nvPr>
        </p:nvSpPr>
        <p:spPr>
          <a:xfrm>
            <a:off x="3406200" y="3028950"/>
            <a:ext cx="2331600" cy="146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u-HU" dirty="0"/>
              <a:t>Az egyszerű röghöz kötött, vagy apró ragadozóknak kitett szervezetek szaporodása a klimatikus viszonyok által kerül összehangolásra. Pl.: </a:t>
            </a:r>
            <a:r>
              <a:rPr lang="hu-HU" dirty="0" err="1"/>
              <a:t>korallvirgázás</a:t>
            </a:r>
            <a:r>
              <a:rPr lang="hu-HU" dirty="0"/>
              <a:t>. </a:t>
            </a:r>
          </a:p>
          <a:p>
            <a:pPr marL="0" lvl="0" indent="0" algn="ctr" rtl="0">
              <a:spcBef>
                <a:spcPts val="0"/>
              </a:spcBef>
              <a:spcAft>
                <a:spcPts val="0"/>
              </a:spcAft>
              <a:buNone/>
            </a:pPr>
            <a:endParaRPr dirty="0"/>
          </a:p>
        </p:txBody>
      </p:sp>
      <p:sp>
        <p:nvSpPr>
          <p:cNvPr id="237" name="Google Shape;237;p34"/>
          <p:cNvSpPr txBox="1">
            <a:spLocks noGrp="1"/>
          </p:cNvSpPr>
          <p:nvPr>
            <p:ph type="subTitle" idx="3"/>
          </p:nvPr>
        </p:nvSpPr>
        <p:spPr>
          <a:xfrm>
            <a:off x="6097300" y="3028950"/>
            <a:ext cx="2331600" cy="14631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hu-HU" dirty="0"/>
              <a:t>Azok a modellek, amelyek szinkronizálva vannak </a:t>
            </a:r>
            <a:r>
              <a:rPr lang="hu-HU" dirty="0" err="1"/>
              <a:t>meteo</a:t>
            </a:r>
            <a:r>
              <a:rPr lang="hu-HU" dirty="0"/>
              <a:t>. előrejelzéssel, használhatóak a következő napok beavatkozásának mérlegeléséhez.</a:t>
            </a:r>
          </a:p>
          <a:p>
            <a:pPr marL="0" lvl="0" indent="0" algn="l" rtl="0">
              <a:spcBef>
                <a:spcPts val="0"/>
              </a:spcBef>
              <a:spcAft>
                <a:spcPts val="0"/>
              </a:spcAft>
            </a:pPr>
            <a:endParaRPr lang="hu-HU" dirty="0"/>
          </a:p>
          <a:p>
            <a:pPr marL="171450" lvl="0" indent="-171450" algn="l" rtl="0">
              <a:spcBef>
                <a:spcPts val="0"/>
              </a:spcBef>
              <a:spcAft>
                <a:spcPts val="0"/>
              </a:spcAft>
              <a:buFont typeface="Arial" panose="020B0604020202020204" pitchFamily="34" charset="0"/>
              <a:buChar char="•"/>
            </a:pPr>
            <a:r>
              <a:rPr lang="hu-HU" dirty="0"/>
              <a:t>Mivel a csapadék megnehezíti az ezutáni munkavégzést. </a:t>
            </a:r>
            <a:endParaRPr dirty="0"/>
          </a:p>
        </p:txBody>
      </p:sp>
      <p:sp>
        <p:nvSpPr>
          <p:cNvPr id="238" name="Google Shape;238;p34"/>
          <p:cNvSpPr txBox="1">
            <a:spLocks noGrp="1"/>
          </p:cNvSpPr>
          <p:nvPr>
            <p:ph type="subTitle" idx="6"/>
          </p:nvPr>
        </p:nvSpPr>
        <p:spPr>
          <a:xfrm>
            <a:off x="6097300" y="2571750"/>
            <a:ext cx="23316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u-HU" dirty="0" err="1"/>
              <a:t>Predikció</a:t>
            </a:r>
            <a:endParaRPr dirty="0"/>
          </a:p>
        </p:txBody>
      </p:sp>
      <p:sp>
        <p:nvSpPr>
          <p:cNvPr id="239" name="Google Shape;239;p34"/>
          <p:cNvSpPr/>
          <p:nvPr/>
        </p:nvSpPr>
        <p:spPr>
          <a:xfrm>
            <a:off x="6988776" y="1683675"/>
            <a:ext cx="548648" cy="521199"/>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34"/>
          <p:cNvGrpSpPr/>
          <p:nvPr/>
        </p:nvGrpSpPr>
        <p:grpSpPr>
          <a:xfrm>
            <a:off x="4345680" y="1669960"/>
            <a:ext cx="452641" cy="548630"/>
            <a:chOff x="6926637" y="2886738"/>
            <a:chExt cx="297184" cy="367296"/>
          </a:xfrm>
        </p:grpSpPr>
        <p:sp>
          <p:nvSpPr>
            <p:cNvPr id="241" name="Google Shape;241;p34"/>
            <p:cNvSpPr/>
            <p:nvPr/>
          </p:nvSpPr>
          <p:spPr>
            <a:xfrm>
              <a:off x="7006637" y="2961202"/>
              <a:ext cx="106720" cy="100064"/>
            </a:xfrm>
            <a:custGeom>
              <a:avLst/>
              <a:gdLst/>
              <a:ahLst/>
              <a:cxnLst/>
              <a:rect l="l" t="t" r="r" b="b"/>
              <a:pathLst>
                <a:path w="3335" h="3127" extrusionOk="0">
                  <a:moveTo>
                    <a:pt x="2155" y="1"/>
                  </a:moveTo>
                  <a:cubicBezTo>
                    <a:pt x="1646" y="1"/>
                    <a:pt x="1141" y="200"/>
                    <a:pt x="762" y="578"/>
                  </a:cubicBezTo>
                  <a:cubicBezTo>
                    <a:pt x="108" y="1233"/>
                    <a:pt x="0" y="2281"/>
                    <a:pt x="512" y="3055"/>
                  </a:cubicBezTo>
                  <a:cubicBezTo>
                    <a:pt x="536" y="3091"/>
                    <a:pt x="596" y="3126"/>
                    <a:pt x="643" y="3126"/>
                  </a:cubicBezTo>
                  <a:cubicBezTo>
                    <a:pt x="667" y="3126"/>
                    <a:pt x="703" y="3114"/>
                    <a:pt x="727" y="3091"/>
                  </a:cubicBezTo>
                  <a:cubicBezTo>
                    <a:pt x="810" y="3055"/>
                    <a:pt x="834" y="2948"/>
                    <a:pt x="774" y="2852"/>
                  </a:cubicBezTo>
                  <a:cubicBezTo>
                    <a:pt x="346" y="2221"/>
                    <a:pt x="429" y="1352"/>
                    <a:pt x="989" y="805"/>
                  </a:cubicBezTo>
                  <a:cubicBezTo>
                    <a:pt x="1306" y="488"/>
                    <a:pt x="1726" y="322"/>
                    <a:pt x="2149" y="322"/>
                  </a:cubicBezTo>
                  <a:cubicBezTo>
                    <a:pt x="2457" y="322"/>
                    <a:pt x="2766" y="410"/>
                    <a:pt x="3036" y="590"/>
                  </a:cubicBezTo>
                  <a:cubicBezTo>
                    <a:pt x="3065" y="609"/>
                    <a:pt x="3099" y="619"/>
                    <a:pt x="3134" y="619"/>
                  </a:cubicBezTo>
                  <a:cubicBezTo>
                    <a:pt x="3186" y="619"/>
                    <a:pt x="3239" y="597"/>
                    <a:pt x="3275" y="555"/>
                  </a:cubicBezTo>
                  <a:cubicBezTo>
                    <a:pt x="3334" y="471"/>
                    <a:pt x="3310" y="376"/>
                    <a:pt x="3227" y="328"/>
                  </a:cubicBezTo>
                  <a:cubicBezTo>
                    <a:pt x="2900" y="107"/>
                    <a:pt x="2527" y="1"/>
                    <a:pt x="2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4"/>
            <p:cNvSpPr/>
            <p:nvPr/>
          </p:nvSpPr>
          <p:spPr>
            <a:xfrm>
              <a:off x="7037485" y="2986738"/>
              <a:ext cx="106720" cy="100800"/>
            </a:xfrm>
            <a:custGeom>
              <a:avLst/>
              <a:gdLst/>
              <a:ahLst/>
              <a:cxnLst/>
              <a:rect l="l" t="t" r="r" b="b"/>
              <a:pathLst>
                <a:path w="3335" h="3150" extrusionOk="0">
                  <a:moveTo>
                    <a:pt x="2689" y="0"/>
                  </a:moveTo>
                  <a:cubicBezTo>
                    <a:pt x="2658" y="0"/>
                    <a:pt x="2626" y="10"/>
                    <a:pt x="2596" y="30"/>
                  </a:cubicBezTo>
                  <a:cubicBezTo>
                    <a:pt x="2525" y="78"/>
                    <a:pt x="2489" y="185"/>
                    <a:pt x="2549" y="269"/>
                  </a:cubicBezTo>
                  <a:cubicBezTo>
                    <a:pt x="2977" y="911"/>
                    <a:pt x="2894" y="1781"/>
                    <a:pt x="2346" y="2328"/>
                  </a:cubicBezTo>
                  <a:cubicBezTo>
                    <a:pt x="2025" y="2643"/>
                    <a:pt x="1605" y="2808"/>
                    <a:pt x="1183" y="2808"/>
                  </a:cubicBezTo>
                  <a:cubicBezTo>
                    <a:pt x="872" y="2808"/>
                    <a:pt x="560" y="2718"/>
                    <a:pt x="287" y="2531"/>
                  </a:cubicBezTo>
                  <a:cubicBezTo>
                    <a:pt x="261" y="2518"/>
                    <a:pt x="231" y="2511"/>
                    <a:pt x="200" y="2511"/>
                  </a:cubicBezTo>
                  <a:cubicBezTo>
                    <a:pt x="144" y="2511"/>
                    <a:pt x="87" y="2533"/>
                    <a:pt x="48" y="2578"/>
                  </a:cubicBezTo>
                  <a:cubicBezTo>
                    <a:pt x="1" y="2650"/>
                    <a:pt x="25" y="2757"/>
                    <a:pt x="96" y="2816"/>
                  </a:cubicBezTo>
                  <a:cubicBezTo>
                    <a:pt x="418" y="3043"/>
                    <a:pt x="799" y="3150"/>
                    <a:pt x="1180" y="3150"/>
                  </a:cubicBezTo>
                  <a:cubicBezTo>
                    <a:pt x="1691" y="3150"/>
                    <a:pt x="2192" y="2947"/>
                    <a:pt x="2584" y="2566"/>
                  </a:cubicBezTo>
                  <a:cubicBezTo>
                    <a:pt x="3239" y="1888"/>
                    <a:pt x="3335" y="852"/>
                    <a:pt x="2834" y="78"/>
                  </a:cubicBezTo>
                  <a:cubicBezTo>
                    <a:pt x="2804" y="32"/>
                    <a:pt x="2748" y="0"/>
                    <a:pt x="2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4"/>
            <p:cNvSpPr/>
            <p:nvPr/>
          </p:nvSpPr>
          <p:spPr>
            <a:xfrm>
              <a:off x="6926637" y="2886738"/>
              <a:ext cx="297184" cy="367296"/>
            </a:xfrm>
            <a:custGeom>
              <a:avLst/>
              <a:gdLst/>
              <a:ahLst/>
              <a:cxnLst/>
              <a:rect l="l" t="t" r="r" b="b"/>
              <a:pathLst>
                <a:path w="9287" h="11478" extrusionOk="0">
                  <a:moveTo>
                    <a:pt x="4644" y="441"/>
                  </a:moveTo>
                  <a:cubicBezTo>
                    <a:pt x="4822" y="691"/>
                    <a:pt x="5108" y="1191"/>
                    <a:pt x="4989" y="1631"/>
                  </a:cubicBezTo>
                  <a:cubicBezTo>
                    <a:pt x="4882" y="1608"/>
                    <a:pt x="4763" y="1608"/>
                    <a:pt x="4644" y="1608"/>
                  </a:cubicBezTo>
                  <a:cubicBezTo>
                    <a:pt x="4524" y="1608"/>
                    <a:pt x="4417" y="1608"/>
                    <a:pt x="4298" y="1631"/>
                  </a:cubicBezTo>
                  <a:cubicBezTo>
                    <a:pt x="4179" y="1191"/>
                    <a:pt x="4465" y="691"/>
                    <a:pt x="4644" y="441"/>
                  </a:cubicBezTo>
                  <a:close/>
                  <a:moveTo>
                    <a:pt x="3167" y="738"/>
                  </a:moveTo>
                  <a:lnTo>
                    <a:pt x="3167" y="738"/>
                  </a:lnTo>
                  <a:cubicBezTo>
                    <a:pt x="3441" y="893"/>
                    <a:pt x="3905" y="1250"/>
                    <a:pt x="3941" y="1703"/>
                  </a:cubicBezTo>
                  <a:cubicBezTo>
                    <a:pt x="3727" y="1762"/>
                    <a:pt x="3512" y="1846"/>
                    <a:pt x="3322" y="1965"/>
                  </a:cubicBezTo>
                  <a:cubicBezTo>
                    <a:pt x="3036" y="1608"/>
                    <a:pt x="3108" y="1036"/>
                    <a:pt x="3167" y="738"/>
                  </a:cubicBezTo>
                  <a:close/>
                  <a:moveTo>
                    <a:pt x="6120" y="738"/>
                  </a:moveTo>
                  <a:lnTo>
                    <a:pt x="6120" y="738"/>
                  </a:lnTo>
                  <a:cubicBezTo>
                    <a:pt x="6179" y="1048"/>
                    <a:pt x="6251" y="1608"/>
                    <a:pt x="5965" y="1965"/>
                  </a:cubicBezTo>
                  <a:cubicBezTo>
                    <a:pt x="5775" y="1846"/>
                    <a:pt x="5572" y="1774"/>
                    <a:pt x="5346" y="1703"/>
                  </a:cubicBezTo>
                  <a:cubicBezTo>
                    <a:pt x="5406" y="1250"/>
                    <a:pt x="5870" y="893"/>
                    <a:pt x="6120" y="738"/>
                  </a:cubicBezTo>
                  <a:close/>
                  <a:moveTo>
                    <a:pt x="1917" y="1572"/>
                  </a:moveTo>
                  <a:lnTo>
                    <a:pt x="1917" y="1572"/>
                  </a:lnTo>
                  <a:cubicBezTo>
                    <a:pt x="2024" y="1584"/>
                    <a:pt x="2155" y="1608"/>
                    <a:pt x="2310" y="1667"/>
                  </a:cubicBezTo>
                  <a:cubicBezTo>
                    <a:pt x="2548" y="1762"/>
                    <a:pt x="2858" y="1905"/>
                    <a:pt x="3012" y="2179"/>
                  </a:cubicBezTo>
                  <a:cubicBezTo>
                    <a:pt x="2834" y="2310"/>
                    <a:pt x="2667" y="2477"/>
                    <a:pt x="2536" y="2655"/>
                  </a:cubicBezTo>
                  <a:cubicBezTo>
                    <a:pt x="2143" y="2441"/>
                    <a:pt x="1977" y="1881"/>
                    <a:pt x="1917" y="1572"/>
                  </a:cubicBezTo>
                  <a:close/>
                  <a:moveTo>
                    <a:pt x="7382" y="1572"/>
                  </a:moveTo>
                  <a:cubicBezTo>
                    <a:pt x="7370" y="1667"/>
                    <a:pt x="7334" y="1810"/>
                    <a:pt x="7275" y="1953"/>
                  </a:cubicBezTo>
                  <a:cubicBezTo>
                    <a:pt x="7191" y="2191"/>
                    <a:pt x="7037" y="2501"/>
                    <a:pt x="6775" y="2655"/>
                  </a:cubicBezTo>
                  <a:cubicBezTo>
                    <a:pt x="6632" y="2477"/>
                    <a:pt x="6477" y="2310"/>
                    <a:pt x="6298" y="2179"/>
                  </a:cubicBezTo>
                  <a:cubicBezTo>
                    <a:pt x="6501" y="1774"/>
                    <a:pt x="7072" y="1631"/>
                    <a:pt x="7382" y="1572"/>
                  </a:cubicBezTo>
                  <a:close/>
                  <a:moveTo>
                    <a:pt x="1642" y="2755"/>
                  </a:moveTo>
                  <a:cubicBezTo>
                    <a:pt x="1872" y="2755"/>
                    <a:pt x="2131" y="2801"/>
                    <a:pt x="2322" y="2953"/>
                  </a:cubicBezTo>
                  <a:cubicBezTo>
                    <a:pt x="2203" y="3144"/>
                    <a:pt x="2131" y="3358"/>
                    <a:pt x="2060" y="3572"/>
                  </a:cubicBezTo>
                  <a:cubicBezTo>
                    <a:pt x="1607" y="3548"/>
                    <a:pt x="1250" y="3084"/>
                    <a:pt x="1084" y="2822"/>
                  </a:cubicBezTo>
                  <a:cubicBezTo>
                    <a:pt x="1191" y="2786"/>
                    <a:pt x="1322" y="2774"/>
                    <a:pt x="1476" y="2763"/>
                  </a:cubicBezTo>
                  <a:cubicBezTo>
                    <a:pt x="1529" y="2758"/>
                    <a:pt x="1585" y="2755"/>
                    <a:pt x="1642" y="2755"/>
                  </a:cubicBezTo>
                  <a:close/>
                  <a:moveTo>
                    <a:pt x="7670" y="2763"/>
                  </a:moveTo>
                  <a:cubicBezTo>
                    <a:pt x="7877" y="2763"/>
                    <a:pt x="8075" y="2795"/>
                    <a:pt x="8215" y="2822"/>
                  </a:cubicBezTo>
                  <a:cubicBezTo>
                    <a:pt x="8156" y="2905"/>
                    <a:pt x="8084" y="3013"/>
                    <a:pt x="7977" y="3132"/>
                  </a:cubicBezTo>
                  <a:cubicBezTo>
                    <a:pt x="7799" y="3322"/>
                    <a:pt x="7549" y="3560"/>
                    <a:pt x="7239" y="3596"/>
                  </a:cubicBezTo>
                  <a:cubicBezTo>
                    <a:pt x="7180" y="3370"/>
                    <a:pt x="7084" y="3155"/>
                    <a:pt x="6965" y="2965"/>
                  </a:cubicBezTo>
                  <a:cubicBezTo>
                    <a:pt x="7160" y="2809"/>
                    <a:pt x="7422" y="2763"/>
                    <a:pt x="7670" y="2763"/>
                  </a:cubicBezTo>
                  <a:close/>
                  <a:moveTo>
                    <a:pt x="7544" y="3920"/>
                  </a:moveTo>
                  <a:cubicBezTo>
                    <a:pt x="7912" y="3920"/>
                    <a:pt x="8297" y="4139"/>
                    <a:pt x="8513" y="4287"/>
                  </a:cubicBezTo>
                  <a:cubicBezTo>
                    <a:pt x="8430" y="4346"/>
                    <a:pt x="8311" y="4417"/>
                    <a:pt x="8168" y="4477"/>
                  </a:cubicBezTo>
                  <a:cubicBezTo>
                    <a:pt x="7983" y="4569"/>
                    <a:pt x="7748" y="4655"/>
                    <a:pt x="7512" y="4655"/>
                  </a:cubicBezTo>
                  <a:cubicBezTo>
                    <a:pt x="7445" y="4655"/>
                    <a:pt x="7377" y="4648"/>
                    <a:pt x="7311" y="4632"/>
                  </a:cubicBezTo>
                  <a:cubicBezTo>
                    <a:pt x="7322" y="4525"/>
                    <a:pt x="7322" y="4406"/>
                    <a:pt x="7322" y="4287"/>
                  </a:cubicBezTo>
                  <a:cubicBezTo>
                    <a:pt x="7322" y="4167"/>
                    <a:pt x="7322" y="4072"/>
                    <a:pt x="7311" y="3953"/>
                  </a:cubicBezTo>
                  <a:cubicBezTo>
                    <a:pt x="7386" y="3930"/>
                    <a:pt x="7465" y="3920"/>
                    <a:pt x="7544" y="3920"/>
                  </a:cubicBezTo>
                  <a:close/>
                  <a:moveTo>
                    <a:pt x="1744" y="3920"/>
                  </a:moveTo>
                  <a:cubicBezTo>
                    <a:pt x="1823" y="3920"/>
                    <a:pt x="1901" y="3930"/>
                    <a:pt x="1977" y="3953"/>
                  </a:cubicBezTo>
                  <a:cubicBezTo>
                    <a:pt x="1965" y="4048"/>
                    <a:pt x="1965" y="4167"/>
                    <a:pt x="1965" y="4287"/>
                  </a:cubicBezTo>
                  <a:cubicBezTo>
                    <a:pt x="1965" y="4406"/>
                    <a:pt x="1965" y="4513"/>
                    <a:pt x="1977" y="4632"/>
                  </a:cubicBezTo>
                  <a:cubicBezTo>
                    <a:pt x="1903" y="4654"/>
                    <a:pt x="1827" y="4664"/>
                    <a:pt x="1751" y="4664"/>
                  </a:cubicBezTo>
                  <a:cubicBezTo>
                    <a:pt x="1383" y="4664"/>
                    <a:pt x="1003" y="4434"/>
                    <a:pt x="786" y="4287"/>
                  </a:cubicBezTo>
                  <a:cubicBezTo>
                    <a:pt x="1002" y="4139"/>
                    <a:pt x="1379" y="3920"/>
                    <a:pt x="1744" y="3920"/>
                  </a:cubicBezTo>
                  <a:close/>
                  <a:moveTo>
                    <a:pt x="7251" y="5001"/>
                  </a:moveTo>
                  <a:cubicBezTo>
                    <a:pt x="7680" y="5049"/>
                    <a:pt x="8037" y="5513"/>
                    <a:pt x="8215" y="5763"/>
                  </a:cubicBezTo>
                  <a:cubicBezTo>
                    <a:pt x="8108" y="5799"/>
                    <a:pt x="7977" y="5811"/>
                    <a:pt x="7834" y="5822"/>
                  </a:cubicBezTo>
                  <a:cubicBezTo>
                    <a:pt x="7790" y="5824"/>
                    <a:pt x="7743" y="5826"/>
                    <a:pt x="7695" y="5826"/>
                  </a:cubicBezTo>
                  <a:cubicBezTo>
                    <a:pt x="7451" y="5826"/>
                    <a:pt x="7176" y="5791"/>
                    <a:pt x="6977" y="5632"/>
                  </a:cubicBezTo>
                  <a:cubicBezTo>
                    <a:pt x="7096" y="5441"/>
                    <a:pt x="7180" y="5227"/>
                    <a:pt x="7251" y="5001"/>
                  </a:cubicBezTo>
                  <a:close/>
                  <a:moveTo>
                    <a:pt x="2072" y="4989"/>
                  </a:moveTo>
                  <a:cubicBezTo>
                    <a:pt x="2131" y="5215"/>
                    <a:pt x="2215" y="5418"/>
                    <a:pt x="2334" y="5608"/>
                  </a:cubicBezTo>
                  <a:cubicBezTo>
                    <a:pt x="2127" y="5775"/>
                    <a:pt x="1853" y="5826"/>
                    <a:pt x="1600" y="5826"/>
                  </a:cubicBezTo>
                  <a:cubicBezTo>
                    <a:pt x="1401" y="5826"/>
                    <a:pt x="1214" y="5794"/>
                    <a:pt x="1084" y="5763"/>
                  </a:cubicBezTo>
                  <a:cubicBezTo>
                    <a:pt x="1143" y="5668"/>
                    <a:pt x="1226" y="5572"/>
                    <a:pt x="1322" y="5453"/>
                  </a:cubicBezTo>
                  <a:cubicBezTo>
                    <a:pt x="1500" y="5263"/>
                    <a:pt x="1762" y="5013"/>
                    <a:pt x="2072" y="4989"/>
                  </a:cubicBezTo>
                  <a:close/>
                  <a:moveTo>
                    <a:pt x="4644" y="1941"/>
                  </a:moveTo>
                  <a:cubicBezTo>
                    <a:pt x="5941" y="1941"/>
                    <a:pt x="6989" y="3001"/>
                    <a:pt x="6989" y="4287"/>
                  </a:cubicBezTo>
                  <a:cubicBezTo>
                    <a:pt x="6989" y="5584"/>
                    <a:pt x="5941" y="6644"/>
                    <a:pt x="4644" y="6644"/>
                  </a:cubicBezTo>
                  <a:cubicBezTo>
                    <a:pt x="3346" y="6644"/>
                    <a:pt x="2298" y="5584"/>
                    <a:pt x="2298" y="4287"/>
                  </a:cubicBezTo>
                  <a:cubicBezTo>
                    <a:pt x="2298" y="2989"/>
                    <a:pt x="3346" y="1941"/>
                    <a:pt x="4644" y="1941"/>
                  </a:cubicBezTo>
                  <a:close/>
                  <a:moveTo>
                    <a:pt x="2512" y="5941"/>
                  </a:moveTo>
                  <a:cubicBezTo>
                    <a:pt x="2655" y="6120"/>
                    <a:pt x="2810" y="6287"/>
                    <a:pt x="2989" y="6418"/>
                  </a:cubicBezTo>
                  <a:cubicBezTo>
                    <a:pt x="2798" y="6799"/>
                    <a:pt x="2238" y="6965"/>
                    <a:pt x="1917" y="7025"/>
                  </a:cubicBezTo>
                  <a:cubicBezTo>
                    <a:pt x="1929" y="6918"/>
                    <a:pt x="1965" y="6787"/>
                    <a:pt x="2012" y="6656"/>
                  </a:cubicBezTo>
                  <a:cubicBezTo>
                    <a:pt x="2096" y="6406"/>
                    <a:pt x="2250" y="6096"/>
                    <a:pt x="2512" y="5941"/>
                  </a:cubicBezTo>
                  <a:close/>
                  <a:moveTo>
                    <a:pt x="6763" y="5941"/>
                  </a:moveTo>
                  <a:cubicBezTo>
                    <a:pt x="7144" y="6156"/>
                    <a:pt x="7311" y="6715"/>
                    <a:pt x="7370" y="7025"/>
                  </a:cubicBezTo>
                  <a:cubicBezTo>
                    <a:pt x="7275" y="7001"/>
                    <a:pt x="7144" y="6965"/>
                    <a:pt x="7001" y="6930"/>
                  </a:cubicBezTo>
                  <a:cubicBezTo>
                    <a:pt x="6739" y="6834"/>
                    <a:pt x="6429" y="6692"/>
                    <a:pt x="6287" y="6418"/>
                  </a:cubicBezTo>
                  <a:cubicBezTo>
                    <a:pt x="6465" y="6287"/>
                    <a:pt x="6620" y="6120"/>
                    <a:pt x="6763" y="5941"/>
                  </a:cubicBezTo>
                  <a:close/>
                  <a:moveTo>
                    <a:pt x="3322" y="6632"/>
                  </a:moveTo>
                  <a:cubicBezTo>
                    <a:pt x="3512" y="6751"/>
                    <a:pt x="3727" y="6823"/>
                    <a:pt x="3941" y="6894"/>
                  </a:cubicBezTo>
                  <a:cubicBezTo>
                    <a:pt x="3905" y="7323"/>
                    <a:pt x="3441" y="7680"/>
                    <a:pt x="3167" y="7858"/>
                  </a:cubicBezTo>
                  <a:cubicBezTo>
                    <a:pt x="3108" y="7549"/>
                    <a:pt x="3036" y="6989"/>
                    <a:pt x="3322" y="6632"/>
                  </a:cubicBezTo>
                  <a:close/>
                  <a:moveTo>
                    <a:pt x="5965" y="6608"/>
                  </a:moveTo>
                  <a:cubicBezTo>
                    <a:pt x="6263" y="6965"/>
                    <a:pt x="6191" y="7549"/>
                    <a:pt x="6120" y="7858"/>
                  </a:cubicBezTo>
                  <a:cubicBezTo>
                    <a:pt x="6025" y="7799"/>
                    <a:pt x="5929" y="7727"/>
                    <a:pt x="5810" y="7620"/>
                  </a:cubicBezTo>
                  <a:cubicBezTo>
                    <a:pt x="5608" y="7442"/>
                    <a:pt x="5370" y="7192"/>
                    <a:pt x="5346" y="6882"/>
                  </a:cubicBezTo>
                  <a:cubicBezTo>
                    <a:pt x="5572" y="6823"/>
                    <a:pt x="5775" y="6727"/>
                    <a:pt x="5965" y="6608"/>
                  </a:cubicBezTo>
                  <a:close/>
                  <a:moveTo>
                    <a:pt x="4989" y="6954"/>
                  </a:moveTo>
                  <a:cubicBezTo>
                    <a:pt x="5120" y="7382"/>
                    <a:pt x="4822" y="7894"/>
                    <a:pt x="4644" y="8156"/>
                  </a:cubicBezTo>
                  <a:cubicBezTo>
                    <a:pt x="4584" y="8073"/>
                    <a:pt x="4513" y="7954"/>
                    <a:pt x="4453" y="7823"/>
                  </a:cubicBezTo>
                  <a:cubicBezTo>
                    <a:pt x="4334" y="7585"/>
                    <a:pt x="4227" y="7251"/>
                    <a:pt x="4298" y="6954"/>
                  </a:cubicBezTo>
                  <a:lnTo>
                    <a:pt x="4298" y="6954"/>
                  </a:lnTo>
                  <a:cubicBezTo>
                    <a:pt x="4405" y="6965"/>
                    <a:pt x="4524" y="6965"/>
                    <a:pt x="4644" y="6965"/>
                  </a:cubicBezTo>
                  <a:cubicBezTo>
                    <a:pt x="4763" y="6965"/>
                    <a:pt x="4870" y="6965"/>
                    <a:pt x="4989" y="6954"/>
                  </a:cubicBezTo>
                  <a:close/>
                  <a:moveTo>
                    <a:pt x="488" y="7787"/>
                  </a:moveTo>
                  <a:lnTo>
                    <a:pt x="488" y="7787"/>
                  </a:lnTo>
                  <a:cubicBezTo>
                    <a:pt x="1774" y="8132"/>
                    <a:pt x="2608" y="8728"/>
                    <a:pt x="3084" y="9204"/>
                  </a:cubicBezTo>
                  <a:cubicBezTo>
                    <a:pt x="3370" y="9490"/>
                    <a:pt x="3572" y="9751"/>
                    <a:pt x="3691" y="9930"/>
                  </a:cubicBezTo>
                  <a:cubicBezTo>
                    <a:pt x="2322" y="9668"/>
                    <a:pt x="1500" y="9049"/>
                    <a:pt x="1060" y="8573"/>
                  </a:cubicBezTo>
                  <a:cubicBezTo>
                    <a:pt x="774" y="8275"/>
                    <a:pt x="595" y="8001"/>
                    <a:pt x="488" y="7787"/>
                  </a:cubicBezTo>
                  <a:close/>
                  <a:moveTo>
                    <a:pt x="8811" y="7787"/>
                  </a:moveTo>
                  <a:lnTo>
                    <a:pt x="8811" y="7787"/>
                  </a:lnTo>
                  <a:cubicBezTo>
                    <a:pt x="8704" y="7989"/>
                    <a:pt x="8525" y="8275"/>
                    <a:pt x="8251" y="8573"/>
                  </a:cubicBezTo>
                  <a:cubicBezTo>
                    <a:pt x="7787" y="9049"/>
                    <a:pt x="6977" y="9668"/>
                    <a:pt x="5632" y="9930"/>
                  </a:cubicBezTo>
                  <a:cubicBezTo>
                    <a:pt x="5965" y="9394"/>
                    <a:pt x="6894" y="8299"/>
                    <a:pt x="8811" y="7787"/>
                  </a:cubicBezTo>
                  <a:close/>
                  <a:moveTo>
                    <a:pt x="4644" y="0"/>
                  </a:moveTo>
                  <a:cubicBezTo>
                    <a:pt x="4584" y="0"/>
                    <a:pt x="4548" y="24"/>
                    <a:pt x="4513" y="60"/>
                  </a:cubicBezTo>
                  <a:cubicBezTo>
                    <a:pt x="4477" y="96"/>
                    <a:pt x="4120" y="512"/>
                    <a:pt x="3989" y="1036"/>
                  </a:cubicBezTo>
                  <a:cubicBezTo>
                    <a:pt x="3655" y="596"/>
                    <a:pt x="3167" y="346"/>
                    <a:pt x="3143" y="334"/>
                  </a:cubicBezTo>
                  <a:cubicBezTo>
                    <a:pt x="3114" y="326"/>
                    <a:pt x="3085" y="315"/>
                    <a:pt x="3057" y="315"/>
                  </a:cubicBezTo>
                  <a:cubicBezTo>
                    <a:pt x="3038" y="315"/>
                    <a:pt x="3019" y="320"/>
                    <a:pt x="3000" y="334"/>
                  </a:cubicBezTo>
                  <a:cubicBezTo>
                    <a:pt x="2965" y="346"/>
                    <a:pt x="2929" y="393"/>
                    <a:pt x="2917" y="441"/>
                  </a:cubicBezTo>
                  <a:cubicBezTo>
                    <a:pt x="2905" y="465"/>
                    <a:pt x="2739" y="1000"/>
                    <a:pt x="2798" y="1536"/>
                  </a:cubicBezTo>
                  <a:cubicBezTo>
                    <a:pt x="2334" y="1274"/>
                    <a:pt x="1774" y="1227"/>
                    <a:pt x="1738" y="1227"/>
                  </a:cubicBezTo>
                  <a:cubicBezTo>
                    <a:pt x="1691" y="1227"/>
                    <a:pt x="1655" y="1239"/>
                    <a:pt x="1607" y="1274"/>
                  </a:cubicBezTo>
                  <a:cubicBezTo>
                    <a:pt x="1572" y="1298"/>
                    <a:pt x="1548" y="1358"/>
                    <a:pt x="1560" y="1405"/>
                  </a:cubicBezTo>
                  <a:cubicBezTo>
                    <a:pt x="1560" y="1429"/>
                    <a:pt x="1607" y="2001"/>
                    <a:pt x="1869" y="2465"/>
                  </a:cubicBezTo>
                  <a:cubicBezTo>
                    <a:pt x="1769" y="2449"/>
                    <a:pt x="1670" y="2443"/>
                    <a:pt x="1574" y="2443"/>
                  </a:cubicBezTo>
                  <a:cubicBezTo>
                    <a:pt x="1158" y="2443"/>
                    <a:pt x="813" y="2565"/>
                    <a:pt x="774" y="2584"/>
                  </a:cubicBezTo>
                  <a:cubicBezTo>
                    <a:pt x="726" y="2596"/>
                    <a:pt x="679" y="2620"/>
                    <a:pt x="667" y="2667"/>
                  </a:cubicBezTo>
                  <a:cubicBezTo>
                    <a:pt x="655" y="2715"/>
                    <a:pt x="655" y="2763"/>
                    <a:pt x="667" y="2798"/>
                  </a:cubicBezTo>
                  <a:cubicBezTo>
                    <a:pt x="679" y="2834"/>
                    <a:pt x="941" y="3322"/>
                    <a:pt x="1369" y="3655"/>
                  </a:cubicBezTo>
                  <a:cubicBezTo>
                    <a:pt x="845" y="3786"/>
                    <a:pt x="429" y="4156"/>
                    <a:pt x="405" y="4167"/>
                  </a:cubicBezTo>
                  <a:cubicBezTo>
                    <a:pt x="369" y="4203"/>
                    <a:pt x="345" y="4251"/>
                    <a:pt x="345" y="4310"/>
                  </a:cubicBezTo>
                  <a:cubicBezTo>
                    <a:pt x="345" y="4346"/>
                    <a:pt x="357" y="4394"/>
                    <a:pt x="405" y="4441"/>
                  </a:cubicBezTo>
                  <a:cubicBezTo>
                    <a:pt x="429" y="4465"/>
                    <a:pt x="845" y="4822"/>
                    <a:pt x="1369" y="4965"/>
                  </a:cubicBezTo>
                  <a:cubicBezTo>
                    <a:pt x="941" y="5287"/>
                    <a:pt x="679" y="5775"/>
                    <a:pt x="667" y="5811"/>
                  </a:cubicBezTo>
                  <a:cubicBezTo>
                    <a:pt x="655" y="5858"/>
                    <a:pt x="643" y="5894"/>
                    <a:pt x="667" y="5941"/>
                  </a:cubicBezTo>
                  <a:cubicBezTo>
                    <a:pt x="679" y="5989"/>
                    <a:pt x="726" y="6013"/>
                    <a:pt x="774" y="6037"/>
                  </a:cubicBezTo>
                  <a:cubicBezTo>
                    <a:pt x="798" y="6049"/>
                    <a:pt x="1179" y="6168"/>
                    <a:pt x="1607" y="6168"/>
                  </a:cubicBezTo>
                  <a:cubicBezTo>
                    <a:pt x="1691" y="6168"/>
                    <a:pt x="1786" y="6168"/>
                    <a:pt x="1869" y="6156"/>
                  </a:cubicBezTo>
                  <a:lnTo>
                    <a:pt x="1869" y="6156"/>
                  </a:lnTo>
                  <a:cubicBezTo>
                    <a:pt x="1607" y="6608"/>
                    <a:pt x="1560" y="7180"/>
                    <a:pt x="1560" y="7204"/>
                  </a:cubicBezTo>
                  <a:cubicBezTo>
                    <a:pt x="1560" y="7251"/>
                    <a:pt x="1572" y="7299"/>
                    <a:pt x="1607" y="7346"/>
                  </a:cubicBezTo>
                  <a:cubicBezTo>
                    <a:pt x="1631" y="7370"/>
                    <a:pt x="1679" y="7382"/>
                    <a:pt x="1726" y="7382"/>
                  </a:cubicBezTo>
                  <a:lnTo>
                    <a:pt x="1738" y="7382"/>
                  </a:lnTo>
                  <a:cubicBezTo>
                    <a:pt x="1774" y="7382"/>
                    <a:pt x="2334" y="7346"/>
                    <a:pt x="2798" y="7073"/>
                  </a:cubicBezTo>
                  <a:lnTo>
                    <a:pt x="2798" y="7073"/>
                  </a:lnTo>
                  <a:cubicBezTo>
                    <a:pt x="2727" y="7608"/>
                    <a:pt x="2905" y="8132"/>
                    <a:pt x="2917" y="8180"/>
                  </a:cubicBezTo>
                  <a:cubicBezTo>
                    <a:pt x="2929" y="8216"/>
                    <a:pt x="2965" y="8263"/>
                    <a:pt x="3000" y="8275"/>
                  </a:cubicBezTo>
                  <a:cubicBezTo>
                    <a:pt x="3024" y="8299"/>
                    <a:pt x="3048" y="8299"/>
                    <a:pt x="3060" y="8299"/>
                  </a:cubicBezTo>
                  <a:cubicBezTo>
                    <a:pt x="3096" y="8299"/>
                    <a:pt x="3108" y="8299"/>
                    <a:pt x="3143" y="8275"/>
                  </a:cubicBezTo>
                  <a:cubicBezTo>
                    <a:pt x="3167" y="8263"/>
                    <a:pt x="3655" y="8013"/>
                    <a:pt x="3989" y="7585"/>
                  </a:cubicBezTo>
                  <a:cubicBezTo>
                    <a:pt x="4108" y="8013"/>
                    <a:pt x="4370" y="8370"/>
                    <a:pt x="4477" y="8501"/>
                  </a:cubicBezTo>
                  <a:lnTo>
                    <a:pt x="4477" y="10466"/>
                  </a:lnTo>
                  <a:cubicBezTo>
                    <a:pt x="4334" y="10287"/>
                    <a:pt x="4179" y="10121"/>
                    <a:pt x="4132" y="10085"/>
                  </a:cubicBezTo>
                  <a:cubicBezTo>
                    <a:pt x="4072" y="9966"/>
                    <a:pt x="3834" y="9501"/>
                    <a:pt x="3322" y="8978"/>
                  </a:cubicBezTo>
                  <a:cubicBezTo>
                    <a:pt x="2762" y="8442"/>
                    <a:pt x="1786" y="7727"/>
                    <a:pt x="226" y="7382"/>
                  </a:cubicBezTo>
                  <a:cubicBezTo>
                    <a:pt x="212" y="7379"/>
                    <a:pt x="198" y="7378"/>
                    <a:pt x="184" y="7378"/>
                  </a:cubicBezTo>
                  <a:cubicBezTo>
                    <a:pt x="139" y="7378"/>
                    <a:pt x="96" y="7393"/>
                    <a:pt x="60" y="7430"/>
                  </a:cubicBezTo>
                  <a:cubicBezTo>
                    <a:pt x="12" y="7477"/>
                    <a:pt x="0" y="7537"/>
                    <a:pt x="24" y="7596"/>
                  </a:cubicBezTo>
                  <a:cubicBezTo>
                    <a:pt x="24" y="7620"/>
                    <a:pt x="202" y="8180"/>
                    <a:pt x="786" y="8799"/>
                  </a:cubicBezTo>
                  <a:cubicBezTo>
                    <a:pt x="1310" y="9347"/>
                    <a:pt x="2274" y="10061"/>
                    <a:pt x="3893" y="10323"/>
                  </a:cubicBezTo>
                  <a:cubicBezTo>
                    <a:pt x="4001" y="10442"/>
                    <a:pt x="4334" y="10799"/>
                    <a:pt x="4465" y="11014"/>
                  </a:cubicBezTo>
                  <a:lnTo>
                    <a:pt x="4465" y="11311"/>
                  </a:lnTo>
                  <a:cubicBezTo>
                    <a:pt x="4465" y="11406"/>
                    <a:pt x="4536" y="11478"/>
                    <a:pt x="4632" y="11478"/>
                  </a:cubicBezTo>
                  <a:cubicBezTo>
                    <a:pt x="4715" y="11478"/>
                    <a:pt x="4786" y="11406"/>
                    <a:pt x="4786" y="11311"/>
                  </a:cubicBezTo>
                  <a:lnTo>
                    <a:pt x="4786" y="11014"/>
                  </a:lnTo>
                  <a:cubicBezTo>
                    <a:pt x="4941" y="10799"/>
                    <a:pt x="5251" y="10442"/>
                    <a:pt x="5358" y="10323"/>
                  </a:cubicBezTo>
                  <a:cubicBezTo>
                    <a:pt x="6989" y="10061"/>
                    <a:pt x="7942" y="9347"/>
                    <a:pt x="8465" y="8799"/>
                  </a:cubicBezTo>
                  <a:cubicBezTo>
                    <a:pt x="9049" y="8192"/>
                    <a:pt x="9227" y="7620"/>
                    <a:pt x="9227" y="7596"/>
                  </a:cubicBezTo>
                  <a:cubicBezTo>
                    <a:pt x="9287" y="7537"/>
                    <a:pt x="9275" y="7477"/>
                    <a:pt x="9227" y="7430"/>
                  </a:cubicBezTo>
                  <a:cubicBezTo>
                    <a:pt x="9191" y="7393"/>
                    <a:pt x="9148" y="7378"/>
                    <a:pt x="9103" y="7378"/>
                  </a:cubicBezTo>
                  <a:cubicBezTo>
                    <a:pt x="9089" y="7378"/>
                    <a:pt x="9075" y="7379"/>
                    <a:pt x="9061" y="7382"/>
                  </a:cubicBezTo>
                  <a:cubicBezTo>
                    <a:pt x="7501" y="7716"/>
                    <a:pt x="6525" y="8430"/>
                    <a:pt x="5965" y="8978"/>
                  </a:cubicBezTo>
                  <a:cubicBezTo>
                    <a:pt x="5453" y="9501"/>
                    <a:pt x="5215" y="9966"/>
                    <a:pt x="5155" y="10085"/>
                  </a:cubicBezTo>
                  <a:cubicBezTo>
                    <a:pt x="5108" y="10144"/>
                    <a:pt x="4953" y="10287"/>
                    <a:pt x="4810" y="10466"/>
                  </a:cubicBezTo>
                  <a:lnTo>
                    <a:pt x="4810" y="8501"/>
                  </a:lnTo>
                  <a:cubicBezTo>
                    <a:pt x="4917" y="8370"/>
                    <a:pt x="5179" y="8013"/>
                    <a:pt x="5298" y="7585"/>
                  </a:cubicBezTo>
                  <a:cubicBezTo>
                    <a:pt x="5632" y="8013"/>
                    <a:pt x="6120" y="8263"/>
                    <a:pt x="6144" y="8275"/>
                  </a:cubicBezTo>
                  <a:cubicBezTo>
                    <a:pt x="6179" y="8299"/>
                    <a:pt x="6191" y="8299"/>
                    <a:pt x="6227" y="8299"/>
                  </a:cubicBezTo>
                  <a:cubicBezTo>
                    <a:pt x="6239" y="8299"/>
                    <a:pt x="6263" y="8299"/>
                    <a:pt x="6287" y="8275"/>
                  </a:cubicBezTo>
                  <a:cubicBezTo>
                    <a:pt x="6322" y="8263"/>
                    <a:pt x="6358" y="8216"/>
                    <a:pt x="6370" y="8180"/>
                  </a:cubicBezTo>
                  <a:cubicBezTo>
                    <a:pt x="6382" y="8144"/>
                    <a:pt x="6549" y="7608"/>
                    <a:pt x="6489" y="7073"/>
                  </a:cubicBezTo>
                  <a:lnTo>
                    <a:pt x="6489" y="7073"/>
                  </a:lnTo>
                  <a:cubicBezTo>
                    <a:pt x="6953" y="7346"/>
                    <a:pt x="7513" y="7382"/>
                    <a:pt x="7549" y="7382"/>
                  </a:cubicBezTo>
                  <a:lnTo>
                    <a:pt x="7561" y="7382"/>
                  </a:lnTo>
                  <a:cubicBezTo>
                    <a:pt x="7608" y="7382"/>
                    <a:pt x="7656" y="7370"/>
                    <a:pt x="7680" y="7346"/>
                  </a:cubicBezTo>
                  <a:cubicBezTo>
                    <a:pt x="7715" y="7311"/>
                    <a:pt x="7739" y="7251"/>
                    <a:pt x="7727" y="7204"/>
                  </a:cubicBezTo>
                  <a:cubicBezTo>
                    <a:pt x="7727" y="7180"/>
                    <a:pt x="7680" y="6608"/>
                    <a:pt x="7418" y="6156"/>
                  </a:cubicBezTo>
                  <a:lnTo>
                    <a:pt x="7418" y="6156"/>
                  </a:lnTo>
                  <a:cubicBezTo>
                    <a:pt x="7501" y="6168"/>
                    <a:pt x="7596" y="6168"/>
                    <a:pt x="7680" y="6168"/>
                  </a:cubicBezTo>
                  <a:cubicBezTo>
                    <a:pt x="8108" y="6168"/>
                    <a:pt x="8489" y="6049"/>
                    <a:pt x="8513" y="6037"/>
                  </a:cubicBezTo>
                  <a:cubicBezTo>
                    <a:pt x="8561" y="6013"/>
                    <a:pt x="8596" y="5989"/>
                    <a:pt x="8620" y="5941"/>
                  </a:cubicBezTo>
                  <a:cubicBezTo>
                    <a:pt x="8632" y="5894"/>
                    <a:pt x="8632" y="5858"/>
                    <a:pt x="8620" y="5811"/>
                  </a:cubicBezTo>
                  <a:cubicBezTo>
                    <a:pt x="8608" y="5775"/>
                    <a:pt x="8346" y="5287"/>
                    <a:pt x="7918" y="4965"/>
                  </a:cubicBezTo>
                  <a:cubicBezTo>
                    <a:pt x="8442" y="4822"/>
                    <a:pt x="8858" y="4453"/>
                    <a:pt x="8882" y="4441"/>
                  </a:cubicBezTo>
                  <a:cubicBezTo>
                    <a:pt x="8918" y="4406"/>
                    <a:pt x="8942" y="4370"/>
                    <a:pt x="8942" y="4310"/>
                  </a:cubicBezTo>
                  <a:cubicBezTo>
                    <a:pt x="8942" y="4263"/>
                    <a:pt x="8930" y="4215"/>
                    <a:pt x="8882" y="4167"/>
                  </a:cubicBezTo>
                  <a:cubicBezTo>
                    <a:pt x="8858" y="4144"/>
                    <a:pt x="8442" y="3786"/>
                    <a:pt x="7918" y="3655"/>
                  </a:cubicBezTo>
                  <a:cubicBezTo>
                    <a:pt x="8346" y="3322"/>
                    <a:pt x="8596" y="2834"/>
                    <a:pt x="8620" y="2798"/>
                  </a:cubicBezTo>
                  <a:cubicBezTo>
                    <a:pt x="8632" y="2763"/>
                    <a:pt x="8644" y="2715"/>
                    <a:pt x="8620" y="2667"/>
                  </a:cubicBezTo>
                  <a:cubicBezTo>
                    <a:pt x="8608" y="2620"/>
                    <a:pt x="8561" y="2596"/>
                    <a:pt x="8513" y="2584"/>
                  </a:cubicBezTo>
                  <a:cubicBezTo>
                    <a:pt x="8483" y="2564"/>
                    <a:pt x="8108" y="2451"/>
                    <a:pt x="7664" y="2451"/>
                  </a:cubicBezTo>
                  <a:cubicBezTo>
                    <a:pt x="7580" y="2451"/>
                    <a:pt x="7493" y="2455"/>
                    <a:pt x="7406" y="2465"/>
                  </a:cubicBezTo>
                  <a:cubicBezTo>
                    <a:pt x="7680" y="2001"/>
                    <a:pt x="7727" y="1429"/>
                    <a:pt x="7727" y="1405"/>
                  </a:cubicBezTo>
                  <a:cubicBezTo>
                    <a:pt x="7727" y="1358"/>
                    <a:pt x="7703" y="1310"/>
                    <a:pt x="7680" y="1274"/>
                  </a:cubicBezTo>
                  <a:cubicBezTo>
                    <a:pt x="7650" y="1245"/>
                    <a:pt x="7605" y="1224"/>
                    <a:pt x="7570" y="1224"/>
                  </a:cubicBezTo>
                  <a:cubicBezTo>
                    <a:pt x="7562" y="1224"/>
                    <a:pt x="7555" y="1225"/>
                    <a:pt x="7549" y="1227"/>
                  </a:cubicBezTo>
                  <a:cubicBezTo>
                    <a:pt x="7513" y="1227"/>
                    <a:pt x="6953" y="1274"/>
                    <a:pt x="6489" y="1536"/>
                  </a:cubicBezTo>
                  <a:cubicBezTo>
                    <a:pt x="6560" y="1000"/>
                    <a:pt x="6382" y="477"/>
                    <a:pt x="6370" y="441"/>
                  </a:cubicBezTo>
                  <a:cubicBezTo>
                    <a:pt x="6358" y="393"/>
                    <a:pt x="6322" y="346"/>
                    <a:pt x="6287" y="334"/>
                  </a:cubicBezTo>
                  <a:cubicBezTo>
                    <a:pt x="6263" y="328"/>
                    <a:pt x="6239" y="325"/>
                    <a:pt x="6215" y="325"/>
                  </a:cubicBezTo>
                  <a:cubicBezTo>
                    <a:pt x="6191" y="325"/>
                    <a:pt x="6168" y="328"/>
                    <a:pt x="6144" y="334"/>
                  </a:cubicBezTo>
                  <a:cubicBezTo>
                    <a:pt x="6120" y="346"/>
                    <a:pt x="5620" y="596"/>
                    <a:pt x="5298" y="1036"/>
                  </a:cubicBezTo>
                  <a:cubicBezTo>
                    <a:pt x="5167" y="512"/>
                    <a:pt x="4786" y="96"/>
                    <a:pt x="4774" y="60"/>
                  </a:cubicBezTo>
                  <a:cubicBezTo>
                    <a:pt x="4751" y="36"/>
                    <a:pt x="4703" y="0"/>
                    <a:pt x="4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B5DDEAFC-ACD9-DA46-D906-3820C086EDD1}"/>
              </a:ext>
            </a:extLst>
          </p:cNvPr>
          <p:cNvPicPr>
            <a:picLocks noChangeAspect="1"/>
          </p:cNvPicPr>
          <p:nvPr/>
        </p:nvPicPr>
        <p:blipFill>
          <a:blip r:embed="rId3"/>
          <a:stretch>
            <a:fillRect/>
          </a:stretch>
        </p:blipFill>
        <p:spPr>
          <a:xfrm>
            <a:off x="7147339" y="-430751"/>
            <a:ext cx="2049560" cy="1552697"/>
          </a:xfrm>
          <a:prstGeom prst="rect">
            <a:avLst/>
          </a:prstGeom>
        </p:spPr>
      </p:pic>
      <p:sp>
        <p:nvSpPr>
          <p:cNvPr id="4" name="Subtitle 3">
            <a:extLst>
              <a:ext uri="{FF2B5EF4-FFF2-40B4-BE49-F238E27FC236}">
                <a16:creationId xmlns:a16="http://schemas.microsoft.com/office/drawing/2014/main" id="{79FBE193-DBF5-4E7C-14F2-2DB81DAFB544}"/>
              </a:ext>
            </a:extLst>
          </p:cNvPr>
          <p:cNvSpPr>
            <a:spLocks noGrp="1"/>
          </p:cNvSpPr>
          <p:nvPr>
            <p:ph type="subTitle" idx="1"/>
          </p:nvPr>
        </p:nvSpPr>
        <p:spPr/>
        <p:txBody>
          <a:bodyPr/>
          <a:lstStyle/>
          <a:p>
            <a:endParaRPr lang="de-AT" dirty="0"/>
          </a:p>
        </p:txBody>
      </p:sp>
      <p:sp>
        <p:nvSpPr>
          <p:cNvPr id="6" name="Subtitle 5">
            <a:extLst>
              <a:ext uri="{FF2B5EF4-FFF2-40B4-BE49-F238E27FC236}">
                <a16:creationId xmlns:a16="http://schemas.microsoft.com/office/drawing/2014/main" id="{3E7BDBB8-E1F6-EB11-C8A4-36B0FB01E437}"/>
              </a:ext>
            </a:extLst>
          </p:cNvPr>
          <p:cNvSpPr>
            <a:spLocks noGrp="1"/>
          </p:cNvSpPr>
          <p:nvPr>
            <p:ph type="subTitle" idx="4"/>
          </p:nvPr>
        </p:nvSpPr>
        <p:spPr/>
        <p:txBody>
          <a:bodyPr/>
          <a:lstStyle/>
          <a:p>
            <a:endParaRPr lang="de-AT"/>
          </a:p>
        </p:txBody>
      </p:sp>
      <p:pic>
        <p:nvPicPr>
          <p:cNvPr id="9218" name="Picture 2" descr="It's complicated: The sex life of coral - ABC listen">
            <a:extLst>
              <a:ext uri="{FF2B5EF4-FFF2-40B4-BE49-F238E27FC236}">
                <a16:creationId xmlns:a16="http://schemas.microsoft.com/office/drawing/2014/main" id="{D8A7CBA9-1A27-1BF2-B5E6-F118041BD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06" y="2311033"/>
            <a:ext cx="3106144" cy="20720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7F97-9347-698A-E141-FFDBBD33F0BD}"/>
              </a:ext>
            </a:extLst>
          </p:cNvPr>
          <p:cNvSpPr>
            <a:spLocks noGrp="1"/>
          </p:cNvSpPr>
          <p:nvPr>
            <p:ph type="title"/>
          </p:nvPr>
        </p:nvSpPr>
        <p:spPr/>
        <p:txBody>
          <a:bodyPr/>
          <a:lstStyle/>
          <a:p>
            <a:endParaRPr lang="de-AT" dirty="0"/>
          </a:p>
        </p:txBody>
      </p:sp>
      <p:sp>
        <p:nvSpPr>
          <p:cNvPr id="3" name="Subtitle 2">
            <a:extLst>
              <a:ext uri="{FF2B5EF4-FFF2-40B4-BE49-F238E27FC236}">
                <a16:creationId xmlns:a16="http://schemas.microsoft.com/office/drawing/2014/main" id="{2F7870F8-009E-44EB-77D4-548BAA98BCCF}"/>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8609F9F0-7252-18A0-BDF1-C3022F5F16A5}"/>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8611D298-D55C-7464-E8B7-2F1B5A2C670D}"/>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27B44353-B213-4DF2-8270-FFB8FDBB1343}"/>
              </a:ext>
            </a:extLst>
          </p:cNvPr>
          <p:cNvSpPr>
            <a:spLocks noGrp="1"/>
          </p:cNvSpPr>
          <p:nvPr>
            <p:ph type="subTitle" idx="4"/>
          </p:nvPr>
        </p:nvSpPr>
        <p:spPr/>
        <p:txBody>
          <a:bodyPr/>
          <a:lstStyle/>
          <a:p>
            <a:endParaRPr lang="de-AT"/>
          </a:p>
        </p:txBody>
      </p:sp>
      <p:pic>
        <p:nvPicPr>
          <p:cNvPr id="8" name="Picture 7">
            <a:extLst>
              <a:ext uri="{FF2B5EF4-FFF2-40B4-BE49-F238E27FC236}">
                <a16:creationId xmlns:a16="http://schemas.microsoft.com/office/drawing/2014/main" id="{32C0E247-9775-26F9-F802-07FACA675F00}"/>
              </a:ext>
            </a:extLst>
          </p:cNvPr>
          <p:cNvPicPr>
            <a:picLocks noChangeAspect="1"/>
          </p:cNvPicPr>
          <p:nvPr/>
        </p:nvPicPr>
        <p:blipFill>
          <a:blip r:embed="rId2"/>
          <a:stretch>
            <a:fillRect/>
          </a:stretch>
        </p:blipFill>
        <p:spPr>
          <a:xfrm>
            <a:off x="3997557" y="1373140"/>
            <a:ext cx="4972256" cy="3311600"/>
          </a:xfrm>
          <a:prstGeom prst="rect">
            <a:avLst/>
          </a:prstGeom>
        </p:spPr>
      </p:pic>
      <p:pic>
        <p:nvPicPr>
          <p:cNvPr id="1026" name="Picture 2" descr="My World War 1 Trench Watch – @cheyenne-morrison-photography on Tumblr">
            <a:extLst>
              <a:ext uri="{FF2B5EF4-FFF2-40B4-BE49-F238E27FC236}">
                <a16:creationId xmlns:a16="http://schemas.microsoft.com/office/drawing/2014/main" id="{31DE9D43-0A47-9942-2190-0FE90F4BE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505" y="370506"/>
            <a:ext cx="3101174" cy="37269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ench watch">
            <a:extLst>
              <a:ext uri="{FF2B5EF4-FFF2-40B4-BE49-F238E27FC236}">
                <a16:creationId xmlns:a16="http://schemas.microsoft.com/office/drawing/2014/main" id="{97F07170-9503-3798-1422-83EA220D7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10" y="3829987"/>
            <a:ext cx="2103577" cy="121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20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subTitle" idx="2"/>
          </p:nvPr>
        </p:nvSpPr>
        <p:spPr>
          <a:xfrm>
            <a:off x="1086338" y="1865388"/>
            <a:ext cx="3307163"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GDD</a:t>
            </a:r>
            <a:r>
              <a:rPr lang="hu-HU" dirty="0"/>
              <a:t> (</a:t>
            </a:r>
            <a:r>
              <a:rPr lang="hu-HU" dirty="0" err="1"/>
              <a:t>growing</a:t>
            </a:r>
            <a:r>
              <a:rPr lang="hu-HU" dirty="0"/>
              <a:t> </a:t>
            </a:r>
            <a:r>
              <a:rPr lang="hu-HU" dirty="0" err="1"/>
              <a:t>degree</a:t>
            </a:r>
            <a:r>
              <a:rPr lang="hu-HU" dirty="0"/>
              <a:t> </a:t>
            </a:r>
            <a:r>
              <a:rPr lang="hu-HU" dirty="0" err="1"/>
              <a:t>days</a:t>
            </a:r>
            <a:r>
              <a:rPr lang="hu-HU" dirty="0"/>
              <a:t>)</a:t>
            </a:r>
            <a:r>
              <a:rPr lang="en-US" dirty="0"/>
              <a:t>=</a:t>
            </a:r>
          </a:p>
          <a:p>
            <a:pPr marL="0" lvl="0" indent="0" algn="ctr" rtl="0">
              <a:spcBef>
                <a:spcPts val="0"/>
              </a:spcBef>
              <a:spcAft>
                <a:spcPts val="0"/>
              </a:spcAft>
              <a:buNone/>
            </a:pPr>
            <a:r>
              <a:rPr lang="en-US" dirty="0"/>
              <a:t>(</a:t>
            </a:r>
            <a:r>
              <a:rPr lang="hu-HU" dirty="0"/>
              <a:t>Napi </a:t>
            </a:r>
            <a:r>
              <a:rPr lang="en-US" dirty="0"/>
              <a:t>Max </a:t>
            </a:r>
            <a:r>
              <a:rPr lang="hu-HU" dirty="0"/>
              <a:t>T</a:t>
            </a:r>
            <a:r>
              <a:rPr lang="en-US" dirty="0"/>
              <a:t> + </a:t>
            </a:r>
            <a:r>
              <a:rPr lang="hu-HU" dirty="0"/>
              <a:t>Napi </a:t>
            </a:r>
            <a:r>
              <a:rPr lang="en-US" dirty="0"/>
              <a:t>Min T)</a:t>
            </a:r>
            <a:r>
              <a:rPr lang="hu-HU" dirty="0"/>
              <a:t> / 2  </a:t>
            </a:r>
            <a:r>
              <a:rPr lang="en-US" dirty="0"/>
              <a:t>-Base T</a:t>
            </a:r>
          </a:p>
        </p:txBody>
      </p:sp>
      <p:sp>
        <p:nvSpPr>
          <p:cNvPr id="262" name="Google Shape;262;p35"/>
          <p:cNvSpPr txBox="1">
            <a:spLocks noGrp="1"/>
          </p:cNvSpPr>
          <p:nvPr>
            <p:ph type="subTitle" idx="3"/>
          </p:nvPr>
        </p:nvSpPr>
        <p:spPr>
          <a:xfrm>
            <a:off x="4750502" y="1865388"/>
            <a:ext cx="30174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u-HU" dirty="0"/>
              <a:t>Ami alatt az organizmus nem aktív.</a:t>
            </a:r>
            <a:endParaRPr dirty="0"/>
          </a:p>
        </p:txBody>
      </p:sp>
      <p:sp>
        <p:nvSpPr>
          <p:cNvPr id="263" name="Google Shape;263;p35"/>
          <p:cNvSpPr txBox="1">
            <a:spLocks noGrp="1"/>
          </p:cNvSpPr>
          <p:nvPr>
            <p:ph type="subTitle" idx="4"/>
          </p:nvPr>
        </p:nvSpPr>
        <p:spPr>
          <a:xfrm>
            <a:off x="1376101" y="3602759"/>
            <a:ext cx="30174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u-HU" dirty="0"/>
              <a:t>Olyan maximum hőmérséklet amely felett az organizmus szintén nem aktív. </a:t>
            </a:r>
            <a:endParaRPr dirty="0"/>
          </a:p>
        </p:txBody>
      </p:sp>
      <p:sp>
        <p:nvSpPr>
          <p:cNvPr id="265" name="Google Shape;265;p35"/>
          <p:cNvSpPr txBox="1">
            <a:spLocks noGrp="1"/>
          </p:cNvSpPr>
          <p:nvPr>
            <p:ph type="title"/>
          </p:nvPr>
        </p:nvSpPr>
        <p:spPr>
          <a:xfrm>
            <a:off x="715100" y="535000"/>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u-HU" dirty="0"/>
              <a:t>Mi az effektív hőösszeg? </a:t>
            </a:r>
            <a:endParaRPr dirty="0"/>
          </a:p>
        </p:txBody>
      </p:sp>
      <p:sp>
        <p:nvSpPr>
          <p:cNvPr id="266" name="Google Shape;266;p35"/>
          <p:cNvSpPr txBox="1">
            <a:spLocks noGrp="1"/>
          </p:cNvSpPr>
          <p:nvPr>
            <p:ph type="subTitle" idx="1"/>
          </p:nvPr>
        </p:nvSpPr>
        <p:spPr>
          <a:xfrm>
            <a:off x="1376100" y="1408188"/>
            <a:ext cx="30174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u-HU" dirty="0"/>
              <a:t>Képlet:</a:t>
            </a:r>
            <a:endParaRPr dirty="0"/>
          </a:p>
        </p:txBody>
      </p:sp>
      <p:sp>
        <p:nvSpPr>
          <p:cNvPr id="267" name="Google Shape;267;p35"/>
          <p:cNvSpPr txBox="1">
            <a:spLocks noGrp="1"/>
          </p:cNvSpPr>
          <p:nvPr>
            <p:ph type="subTitle" idx="6"/>
          </p:nvPr>
        </p:nvSpPr>
        <p:spPr>
          <a:xfrm>
            <a:off x="1376100" y="3145559"/>
            <a:ext cx="30174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u-HU" dirty="0"/>
              <a:t>Felső </a:t>
            </a:r>
            <a:r>
              <a:rPr lang="hu-HU" dirty="0" err="1"/>
              <a:t>köszöbhőmérséklet</a:t>
            </a:r>
            <a:endParaRPr lang="hu-HU" dirty="0"/>
          </a:p>
        </p:txBody>
      </p:sp>
      <p:sp>
        <p:nvSpPr>
          <p:cNvPr id="268" name="Google Shape;268;p35"/>
          <p:cNvSpPr txBox="1">
            <a:spLocks noGrp="1"/>
          </p:cNvSpPr>
          <p:nvPr>
            <p:ph type="subTitle" idx="7"/>
          </p:nvPr>
        </p:nvSpPr>
        <p:spPr>
          <a:xfrm>
            <a:off x="4750500" y="1408188"/>
            <a:ext cx="30174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u-HU" dirty="0"/>
              <a:t>Bázis hőmérséklet</a:t>
            </a:r>
            <a:endParaRPr dirty="0"/>
          </a:p>
        </p:txBody>
      </p:sp>
      <p:pic>
        <p:nvPicPr>
          <p:cNvPr id="2" name="Picture 1">
            <a:extLst>
              <a:ext uri="{FF2B5EF4-FFF2-40B4-BE49-F238E27FC236}">
                <a16:creationId xmlns:a16="http://schemas.microsoft.com/office/drawing/2014/main" id="{3A04F14A-83B9-ECF9-334B-48EC482BF203}"/>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10242" name="Picture 2" descr="Seedlings">
            <a:extLst>
              <a:ext uri="{FF2B5EF4-FFF2-40B4-BE49-F238E27FC236}">
                <a16:creationId xmlns:a16="http://schemas.microsoft.com/office/drawing/2014/main" id="{5DF79701-9A1C-6B66-A821-AEBA9D64E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500" y="2779788"/>
            <a:ext cx="3201013" cy="2135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94BB-D081-B102-4681-8F2A3F2951FE}"/>
              </a:ext>
            </a:extLst>
          </p:cNvPr>
          <p:cNvSpPr>
            <a:spLocks noGrp="1"/>
          </p:cNvSpPr>
          <p:nvPr>
            <p:ph type="title"/>
          </p:nvPr>
        </p:nvSpPr>
        <p:spPr/>
        <p:txBody>
          <a:bodyPr/>
          <a:lstStyle/>
          <a:p>
            <a:r>
              <a:rPr lang="hu-HU" dirty="0"/>
              <a:t>Hőösszeg számítás</a:t>
            </a:r>
            <a:endParaRPr lang="de-AT" dirty="0"/>
          </a:p>
        </p:txBody>
      </p:sp>
      <p:sp>
        <p:nvSpPr>
          <p:cNvPr id="3" name="Subtitle 2">
            <a:extLst>
              <a:ext uri="{FF2B5EF4-FFF2-40B4-BE49-F238E27FC236}">
                <a16:creationId xmlns:a16="http://schemas.microsoft.com/office/drawing/2014/main" id="{0EBD9875-6C3A-487A-BEAB-A1047C9C0AD8}"/>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FACEB566-7A14-5E32-39BB-25BECB5BBA19}"/>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9265CDE3-F46E-E0CE-14E0-469E9687FB0F}"/>
              </a:ext>
            </a:extLst>
          </p:cNvPr>
          <p:cNvSpPr>
            <a:spLocks noGrp="1"/>
          </p:cNvSpPr>
          <p:nvPr>
            <p:ph type="subTitle" idx="3"/>
          </p:nvPr>
        </p:nvSpPr>
        <p:spPr/>
        <p:txBody>
          <a:bodyPr/>
          <a:lstStyle/>
          <a:p>
            <a:endParaRPr lang="de-AT"/>
          </a:p>
        </p:txBody>
      </p:sp>
      <p:sp>
        <p:nvSpPr>
          <p:cNvPr id="8" name="Subtitle 7">
            <a:extLst>
              <a:ext uri="{FF2B5EF4-FFF2-40B4-BE49-F238E27FC236}">
                <a16:creationId xmlns:a16="http://schemas.microsoft.com/office/drawing/2014/main" id="{2794F3BC-D281-43E0-5CE0-F357D77A72C4}"/>
              </a:ext>
            </a:extLst>
          </p:cNvPr>
          <p:cNvSpPr>
            <a:spLocks noGrp="1"/>
          </p:cNvSpPr>
          <p:nvPr>
            <p:ph type="subTitle" idx="6"/>
          </p:nvPr>
        </p:nvSpPr>
        <p:spPr/>
        <p:txBody>
          <a:bodyPr/>
          <a:lstStyle/>
          <a:p>
            <a:endParaRPr lang="de-AT"/>
          </a:p>
        </p:txBody>
      </p:sp>
      <p:sp>
        <p:nvSpPr>
          <p:cNvPr id="9" name="Subtitle 8">
            <a:extLst>
              <a:ext uri="{FF2B5EF4-FFF2-40B4-BE49-F238E27FC236}">
                <a16:creationId xmlns:a16="http://schemas.microsoft.com/office/drawing/2014/main" id="{EB5C0D3C-77A5-9A51-8843-192EDE9D9C6D}"/>
              </a:ext>
            </a:extLst>
          </p:cNvPr>
          <p:cNvSpPr>
            <a:spLocks noGrp="1"/>
          </p:cNvSpPr>
          <p:nvPr>
            <p:ph type="subTitle" idx="7"/>
          </p:nvPr>
        </p:nvSpPr>
        <p:spPr/>
        <p:txBody>
          <a:bodyPr/>
          <a:lstStyle/>
          <a:p>
            <a:endParaRPr lang="de-AT"/>
          </a:p>
        </p:txBody>
      </p:sp>
      <p:sp>
        <p:nvSpPr>
          <p:cNvPr id="10" name="Subtitle 9">
            <a:extLst>
              <a:ext uri="{FF2B5EF4-FFF2-40B4-BE49-F238E27FC236}">
                <a16:creationId xmlns:a16="http://schemas.microsoft.com/office/drawing/2014/main" id="{1FF43341-FB10-73FD-DF72-5EB4773040B6}"/>
              </a:ext>
            </a:extLst>
          </p:cNvPr>
          <p:cNvSpPr>
            <a:spLocks noGrp="1"/>
          </p:cNvSpPr>
          <p:nvPr>
            <p:ph type="subTitle" idx="8"/>
          </p:nvPr>
        </p:nvSpPr>
        <p:spPr/>
        <p:txBody>
          <a:bodyPr/>
          <a:lstStyle/>
          <a:p>
            <a:endParaRPr lang="de-AT" dirty="0"/>
          </a:p>
        </p:txBody>
      </p:sp>
      <p:pic>
        <p:nvPicPr>
          <p:cNvPr id="14" name="Picture 13">
            <a:extLst>
              <a:ext uri="{FF2B5EF4-FFF2-40B4-BE49-F238E27FC236}">
                <a16:creationId xmlns:a16="http://schemas.microsoft.com/office/drawing/2014/main" id="{E3592A8D-B90E-C14C-D17A-AC9FC2D3DC9F}"/>
              </a:ext>
            </a:extLst>
          </p:cNvPr>
          <p:cNvPicPr>
            <a:picLocks noChangeAspect="1"/>
          </p:cNvPicPr>
          <p:nvPr/>
        </p:nvPicPr>
        <p:blipFill>
          <a:blip r:embed="rId2"/>
          <a:stretch>
            <a:fillRect/>
          </a:stretch>
        </p:blipFill>
        <p:spPr>
          <a:xfrm>
            <a:off x="0" y="1452591"/>
            <a:ext cx="9144000" cy="2772097"/>
          </a:xfrm>
          <a:prstGeom prst="rect">
            <a:avLst/>
          </a:prstGeom>
        </p:spPr>
      </p:pic>
    </p:spTree>
    <p:extLst>
      <p:ext uri="{BB962C8B-B14F-4D97-AF65-F5344CB8AC3E}">
        <p14:creationId xmlns:p14="http://schemas.microsoft.com/office/powerpoint/2010/main" val="25084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F963-F4F1-E7E3-2B1D-CAF1BF0AECD0}"/>
              </a:ext>
            </a:extLst>
          </p:cNvPr>
          <p:cNvSpPr>
            <a:spLocks noGrp="1"/>
          </p:cNvSpPr>
          <p:nvPr>
            <p:ph type="title"/>
          </p:nvPr>
        </p:nvSpPr>
        <p:spPr/>
        <p:txBody>
          <a:bodyPr/>
          <a:lstStyle/>
          <a:p>
            <a:endParaRPr lang="de-AT"/>
          </a:p>
        </p:txBody>
      </p:sp>
      <p:sp>
        <p:nvSpPr>
          <p:cNvPr id="3" name="Subtitle 2">
            <a:extLst>
              <a:ext uri="{FF2B5EF4-FFF2-40B4-BE49-F238E27FC236}">
                <a16:creationId xmlns:a16="http://schemas.microsoft.com/office/drawing/2014/main" id="{3104F66A-B1C9-3110-9D86-44D09BA68473}"/>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E3E3B407-02E8-BE61-2045-ED2D26ACB2C3}"/>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CEE8B682-D731-D001-F02A-68426AEF7BDA}"/>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CEB63404-4A45-0AE0-2826-54DBC9E86889}"/>
              </a:ext>
            </a:extLst>
          </p:cNvPr>
          <p:cNvSpPr>
            <a:spLocks noGrp="1"/>
          </p:cNvSpPr>
          <p:nvPr>
            <p:ph type="subTitle" idx="4"/>
          </p:nvPr>
        </p:nvSpPr>
        <p:spPr/>
        <p:txBody>
          <a:bodyPr/>
          <a:lstStyle/>
          <a:p>
            <a:endParaRPr lang="de-AT"/>
          </a:p>
        </p:txBody>
      </p:sp>
      <p:sp>
        <p:nvSpPr>
          <p:cNvPr id="7" name="Subtitle 6">
            <a:extLst>
              <a:ext uri="{FF2B5EF4-FFF2-40B4-BE49-F238E27FC236}">
                <a16:creationId xmlns:a16="http://schemas.microsoft.com/office/drawing/2014/main" id="{844FD441-2B94-193F-FA14-59FB09FF7330}"/>
              </a:ext>
            </a:extLst>
          </p:cNvPr>
          <p:cNvSpPr>
            <a:spLocks noGrp="1"/>
          </p:cNvSpPr>
          <p:nvPr>
            <p:ph type="subTitle" idx="5"/>
          </p:nvPr>
        </p:nvSpPr>
        <p:spPr/>
        <p:txBody>
          <a:bodyPr/>
          <a:lstStyle/>
          <a:p>
            <a:endParaRPr lang="de-AT"/>
          </a:p>
        </p:txBody>
      </p:sp>
      <p:sp>
        <p:nvSpPr>
          <p:cNvPr id="8" name="Subtitle 7">
            <a:extLst>
              <a:ext uri="{FF2B5EF4-FFF2-40B4-BE49-F238E27FC236}">
                <a16:creationId xmlns:a16="http://schemas.microsoft.com/office/drawing/2014/main" id="{E3793318-D6EF-58C5-44F5-B4AFBA97B990}"/>
              </a:ext>
            </a:extLst>
          </p:cNvPr>
          <p:cNvSpPr>
            <a:spLocks noGrp="1"/>
          </p:cNvSpPr>
          <p:nvPr>
            <p:ph type="subTitle" idx="6"/>
          </p:nvPr>
        </p:nvSpPr>
        <p:spPr/>
        <p:txBody>
          <a:bodyPr/>
          <a:lstStyle/>
          <a:p>
            <a:endParaRPr lang="de-AT"/>
          </a:p>
        </p:txBody>
      </p:sp>
      <p:sp>
        <p:nvSpPr>
          <p:cNvPr id="9" name="Subtitle 8">
            <a:extLst>
              <a:ext uri="{FF2B5EF4-FFF2-40B4-BE49-F238E27FC236}">
                <a16:creationId xmlns:a16="http://schemas.microsoft.com/office/drawing/2014/main" id="{BD05B92F-D92E-ECB6-AADA-53562CE941F4}"/>
              </a:ext>
            </a:extLst>
          </p:cNvPr>
          <p:cNvSpPr>
            <a:spLocks noGrp="1"/>
          </p:cNvSpPr>
          <p:nvPr>
            <p:ph type="subTitle" idx="7"/>
          </p:nvPr>
        </p:nvSpPr>
        <p:spPr/>
        <p:txBody>
          <a:bodyPr/>
          <a:lstStyle/>
          <a:p>
            <a:endParaRPr lang="de-AT"/>
          </a:p>
        </p:txBody>
      </p:sp>
      <p:sp>
        <p:nvSpPr>
          <p:cNvPr id="10" name="Subtitle 9">
            <a:extLst>
              <a:ext uri="{FF2B5EF4-FFF2-40B4-BE49-F238E27FC236}">
                <a16:creationId xmlns:a16="http://schemas.microsoft.com/office/drawing/2014/main" id="{384EC063-2FE7-1676-C2A6-6FC1A7EE3446}"/>
              </a:ext>
            </a:extLst>
          </p:cNvPr>
          <p:cNvSpPr>
            <a:spLocks noGrp="1"/>
          </p:cNvSpPr>
          <p:nvPr>
            <p:ph type="subTitle" idx="8"/>
          </p:nvPr>
        </p:nvSpPr>
        <p:spPr/>
        <p:txBody>
          <a:bodyPr/>
          <a:lstStyle/>
          <a:p>
            <a:endParaRPr lang="de-AT"/>
          </a:p>
        </p:txBody>
      </p:sp>
      <p:pic>
        <p:nvPicPr>
          <p:cNvPr id="14" name="Picture 13">
            <a:extLst>
              <a:ext uri="{FF2B5EF4-FFF2-40B4-BE49-F238E27FC236}">
                <a16:creationId xmlns:a16="http://schemas.microsoft.com/office/drawing/2014/main" id="{88B4D3C2-DFF1-7BB4-DD58-3AADAC892D0E}"/>
              </a:ext>
            </a:extLst>
          </p:cNvPr>
          <p:cNvPicPr>
            <a:picLocks noChangeAspect="1"/>
          </p:cNvPicPr>
          <p:nvPr/>
        </p:nvPicPr>
        <p:blipFill>
          <a:blip r:embed="rId2"/>
          <a:stretch>
            <a:fillRect/>
          </a:stretch>
        </p:blipFill>
        <p:spPr>
          <a:xfrm>
            <a:off x="1148936" y="0"/>
            <a:ext cx="6846127" cy="5143500"/>
          </a:xfrm>
          <a:prstGeom prst="rect">
            <a:avLst/>
          </a:prstGeom>
        </p:spPr>
      </p:pic>
    </p:spTree>
    <p:extLst>
      <p:ext uri="{BB962C8B-B14F-4D97-AF65-F5344CB8AC3E}">
        <p14:creationId xmlns:p14="http://schemas.microsoft.com/office/powerpoint/2010/main" val="59358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4FB5-E47A-A3D2-799C-9943FEC3895B}"/>
              </a:ext>
            </a:extLst>
          </p:cNvPr>
          <p:cNvSpPr>
            <a:spLocks noGrp="1"/>
          </p:cNvSpPr>
          <p:nvPr>
            <p:ph type="title"/>
          </p:nvPr>
        </p:nvSpPr>
        <p:spPr>
          <a:xfrm>
            <a:off x="713250" y="191123"/>
            <a:ext cx="7717500" cy="594300"/>
          </a:xfrm>
        </p:spPr>
        <p:txBody>
          <a:bodyPr/>
          <a:lstStyle/>
          <a:p>
            <a:r>
              <a:rPr lang="hu-HU" dirty="0" err="1"/>
              <a:t>Chilling</a:t>
            </a:r>
            <a:r>
              <a:rPr lang="hu-HU" dirty="0"/>
              <a:t> </a:t>
            </a:r>
            <a:r>
              <a:rPr lang="hu-HU" dirty="0" err="1"/>
              <a:t>Portions</a:t>
            </a:r>
            <a:r>
              <a:rPr lang="hu-HU" dirty="0"/>
              <a:t>, </a:t>
            </a:r>
            <a:r>
              <a:rPr lang="hu-HU" dirty="0" err="1"/>
              <a:t>Chilling</a:t>
            </a:r>
            <a:r>
              <a:rPr lang="hu-HU" dirty="0"/>
              <a:t> </a:t>
            </a:r>
            <a:r>
              <a:rPr lang="hu-HU" dirty="0" err="1"/>
              <a:t>Units</a:t>
            </a:r>
            <a:endParaRPr lang="de-AT" dirty="0"/>
          </a:p>
        </p:txBody>
      </p:sp>
      <p:sp>
        <p:nvSpPr>
          <p:cNvPr id="16" name="TextBox 15">
            <a:extLst>
              <a:ext uri="{FF2B5EF4-FFF2-40B4-BE49-F238E27FC236}">
                <a16:creationId xmlns:a16="http://schemas.microsoft.com/office/drawing/2014/main" id="{355DA1D8-BF62-A482-ED73-7E4D00F25E5B}"/>
              </a:ext>
            </a:extLst>
          </p:cNvPr>
          <p:cNvSpPr txBox="1"/>
          <p:nvPr/>
        </p:nvSpPr>
        <p:spPr>
          <a:xfrm>
            <a:off x="320431" y="982059"/>
            <a:ext cx="8503138" cy="3970318"/>
          </a:xfrm>
          <a:prstGeom prst="rect">
            <a:avLst/>
          </a:prstGeom>
          <a:noFill/>
        </p:spPr>
        <p:txBody>
          <a:bodyPr wrap="square">
            <a:spAutoFit/>
          </a:bodyPr>
          <a:lstStyle/>
          <a:p>
            <a:pPr algn="just"/>
            <a:r>
              <a:rPr lang="hu-HU" dirty="0"/>
              <a:t>Számos kereskedelmi szempontból fontos gyümölcs- és </a:t>
            </a:r>
            <a:r>
              <a:rPr lang="hu-HU" dirty="0" err="1"/>
              <a:t>csonthé</a:t>
            </a:r>
            <a:r>
              <a:rPr lang="en-GB"/>
              <a:t>j</a:t>
            </a:r>
            <a:r>
              <a:rPr lang="hu-HU"/>
              <a:t>as</a:t>
            </a:r>
            <a:r>
              <a:rPr lang="hu-HU" dirty="0"/>
              <a:t> igényel téli hideghatást. </a:t>
            </a:r>
          </a:p>
          <a:p>
            <a:pPr algn="just"/>
            <a:r>
              <a:rPr lang="hu-HU" dirty="0"/>
              <a:t>A téli fagykárok elkerülése érdekében a növények ősszel mélynyugalmi állapotba kerülnek, és csak akkor kezdenek újra növekedni, ha a téli hidegben felhalmozódott egy bizonyos mennyiségű téli hideg és ezzel teljesült a hideg igényük. </a:t>
            </a:r>
          </a:p>
          <a:p>
            <a:pPr algn="just"/>
            <a:endParaRPr lang="hu-HU" dirty="0"/>
          </a:p>
          <a:p>
            <a:pPr algn="just"/>
            <a:r>
              <a:rPr lang="hu-HU" dirty="0"/>
              <a:t>A fákban a téli lehűlés felhalmozódása során lejátszódó élettani folyamatok kevéssé ismertek. A téli lehűlés felhalmozódására vonatkozó modellek ezért pusztán empirikusak, nem pedig a fák fiziológiájának funkcionális megértésén alapulnak. </a:t>
            </a:r>
          </a:p>
          <a:p>
            <a:pPr marL="171450" indent="-171450">
              <a:buFont typeface="Arial" panose="020B0604020202020204" pitchFamily="34" charset="0"/>
              <a:buChar char="•"/>
            </a:pPr>
            <a:r>
              <a:rPr lang="hu-HU" dirty="0"/>
              <a:t>4 °C körüli hőmérséklet járul hozzá leginkább a téli mélynyugalomhoz. </a:t>
            </a:r>
          </a:p>
          <a:p>
            <a:pPr marL="171450" indent="-171450">
              <a:buFont typeface="Arial" panose="020B0604020202020204" pitchFamily="34" charset="0"/>
              <a:buChar char="•"/>
            </a:pPr>
            <a:r>
              <a:rPr lang="hu-HU" dirty="0"/>
              <a:t>az 1 °C alatti hőmérsékletnek nincs hatása, </a:t>
            </a:r>
          </a:p>
          <a:p>
            <a:pPr marL="171450" indent="-171450">
              <a:buFont typeface="Arial" panose="020B0604020202020204" pitchFamily="34" charset="0"/>
              <a:buChar char="•"/>
            </a:pPr>
            <a:r>
              <a:rPr lang="hu-HU" dirty="0"/>
              <a:t>a 12 °C feletti hőmérséklet pedig akár meg is fordíthatja a felhalmozódott hideghatást.</a:t>
            </a:r>
          </a:p>
          <a:p>
            <a:endParaRPr lang="hu-HU" dirty="0"/>
          </a:p>
          <a:p>
            <a:pPr algn="just"/>
            <a:r>
              <a:rPr lang="hu-HU" dirty="0"/>
              <a:t>A téli lehűlésre különböző modelleket dolgoztak ki. Mivel ezek a modellek eltérően értelmezik a hőmérséklet hatását, a modellek különbözőképpen reagálnak a különböző éghajlati övezetek téli viszonyaira. Az egyik modell eredményeit nem lehet közvetlenül „lefordítani” egy másik modell értékére. A </a:t>
            </a:r>
            <a:r>
              <a:rPr lang="hu-HU" dirty="0" err="1"/>
              <a:t>RIMpro</a:t>
            </a:r>
            <a:r>
              <a:rPr lang="hu-HU" dirty="0"/>
              <a:t> párhuzamosan futtatja és mutatja be a négy fő téli lehűlési modell eredményeit, </a:t>
            </a:r>
            <a:r>
              <a:rPr lang="hu-HU" dirty="0" err="1"/>
              <a:t>óránkénti</a:t>
            </a:r>
            <a:r>
              <a:rPr lang="hu-HU" dirty="0"/>
              <a:t> időjárási adatok alapján. A Dinamikus modellt tekintik a legpontosabb modellnek, és a szakértők világszabványként javasolják.</a:t>
            </a:r>
            <a:endParaRPr lang="de-AT" dirty="0"/>
          </a:p>
        </p:txBody>
      </p:sp>
    </p:spTree>
    <p:extLst>
      <p:ext uri="{BB962C8B-B14F-4D97-AF65-F5344CB8AC3E}">
        <p14:creationId xmlns:p14="http://schemas.microsoft.com/office/powerpoint/2010/main" val="3348912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a:off x="5410829" y="2755873"/>
            <a:ext cx="3635387" cy="180103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u-HU" sz="2500" dirty="0"/>
              <a:t>Az agrármeteorológia és a növényvédelem kapcsolata</a:t>
            </a:r>
            <a:endParaRPr sz="2500" dirty="0"/>
          </a:p>
        </p:txBody>
      </p:sp>
      <p:sp>
        <p:nvSpPr>
          <p:cNvPr id="199" name="Google Shape;199;p31"/>
          <p:cNvSpPr txBox="1">
            <a:spLocks noGrp="1"/>
          </p:cNvSpPr>
          <p:nvPr>
            <p:ph type="title" idx="2"/>
          </p:nvPr>
        </p:nvSpPr>
        <p:spPr>
          <a:xfrm>
            <a:off x="7057299" y="1473227"/>
            <a:ext cx="1371600" cy="914400"/>
          </a:xfrm>
          <a:prstGeom prst="rect">
            <a:avLst/>
          </a:prstGeom>
        </p:spPr>
        <p:txBody>
          <a:bodyPr spcFirstLastPara="1" wrap="square" lIns="91425" tIns="137150" rIns="91425" bIns="91425" anchor="ctr" anchorCtr="0">
            <a:noAutofit/>
          </a:bodyPr>
          <a:lstStyle/>
          <a:p>
            <a:pPr marL="0" lvl="0" indent="0" algn="r" rtl="0">
              <a:spcBef>
                <a:spcPts val="0"/>
              </a:spcBef>
              <a:spcAft>
                <a:spcPts val="0"/>
              </a:spcAft>
              <a:buNone/>
            </a:pPr>
            <a:r>
              <a:rPr lang="en"/>
              <a:t>01.</a:t>
            </a:r>
            <a:endParaRPr/>
          </a:p>
        </p:txBody>
      </p:sp>
      <p:cxnSp>
        <p:nvCxnSpPr>
          <p:cNvPr id="201" name="Google Shape;201;p31"/>
          <p:cNvCxnSpPr/>
          <p:nvPr/>
        </p:nvCxnSpPr>
        <p:spPr>
          <a:xfrm>
            <a:off x="4572000" y="2571750"/>
            <a:ext cx="4572000" cy="0"/>
          </a:xfrm>
          <a:prstGeom prst="straightConnector1">
            <a:avLst/>
          </a:prstGeom>
          <a:noFill/>
          <a:ln w="19050" cap="rnd" cmpd="sng">
            <a:solidFill>
              <a:schemeClr val="lt1"/>
            </a:solidFill>
            <a:prstDash val="solid"/>
            <a:round/>
            <a:headEnd type="none" w="med" len="med"/>
            <a:tailEnd type="none" w="med" len="med"/>
          </a:ln>
        </p:spPr>
      </p:cxnSp>
      <p:pic>
        <p:nvPicPr>
          <p:cNvPr id="2" name="Picture 1">
            <a:extLst>
              <a:ext uri="{FF2B5EF4-FFF2-40B4-BE49-F238E27FC236}">
                <a16:creationId xmlns:a16="http://schemas.microsoft.com/office/drawing/2014/main" id="{1AD81BC6-0810-1E0F-7FA7-4169A656BB13}"/>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8" name="Picture 7">
            <a:extLst>
              <a:ext uri="{FF2B5EF4-FFF2-40B4-BE49-F238E27FC236}">
                <a16:creationId xmlns:a16="http://schemas.microsoft.com/office/drawing/2014/main" id="{81B6B31A-0E0F-E7C4-7198-9A2EBF99EF09}"/>
              </a:ext>
            </a:extLst>
          </p:cNvPr>
          <p:cNvPicPr>
            <a:picLocks noChangeAspect="1"/>
          </p:cNvPicPr>
          <p:nvPr/>
        </p:nvPicPr>
        <p:blipFill>
          <a:blip r:embed="rId4"/>
          <a:stretch>
            <a:fillRect/>
          </a:stretch>
        </p:blipFill>
        <p:spPr>
          <a:xfrm>
            <a:off x="52898" y="803525"/>
            <a:ext cx="5370920" cy="3536450"/>
          </a:xfrm>
          <a:prstGeom prst="rect">
            <a:avLst/>
          </a:prstGeom>
          <a:effectLst>
            <a:glow rad="279400">
              <a:schemeClr val="accent1">
                <a:alpha val="18000"/>
              </a:schemeClr>
            </a:glow>
            <a:softEdge rad="1778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D4EE-7722-C84E-275A-907E0AA382E0}"/>
              </a:ext>
            </a:extLst>
          </p:cNvPr>
          <p:cNvSpPr>
            <a:spLocks noGrp="1"/>
          </p:cNvSpPr>
          <p:nvPr>
            <p:ph type="title"/>
          </p:nvPr>
        </p:nvSpPr>
        <p:spPr/>
        <p:txBody>
          <a:bodyPr/>
          <a:lstStyle/>
          <a:p>
            <a:endParaRPr lang="de-AT"/>
          </a:p>
        </p:txBody>
      </p:sp>
      <p:sp>
        <p:nvSpPr>
          <p:cNvPr id="3" name="Subtitle 2">
            <a:extLst>
              <a:ext uri="{FF2B5EF4-FFF2-40B4-BE49-F238E27FC236}">
                <a16:creationId xmlns:a16="http://schemas.microsoft.com/office/drawing/2014/main" id="{9E51E6CA-23B8-6BF2-8B88-93831303F01B}"/>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308A677E-9230-AA3D-768C-BBE247E64DDC}"/>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F9503BF7-07B3-EF10-1188-A0BC8DEF01C7}"/>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B1816282-DC42-C46D-664A-190931C669E1}"/>
              </a:ext>
            </a:extLst>
          </p:cNvPr>
          <p:cNvSpPr>
            <a:spLocks noGrp="1"/>
          </p:cNvSpPr>
          <p:nvPr>
            <p:ph type="subTitle" idx="4"/>
          </p:nvPr>
        </p:nvSpPr>
        <p:spPr/>
        <p:txBody>
          <a:bodyPr/>
          <a:lstStyle/>
          <a:p>
            <a:endParaRPr lang="de-AT"/>
          </a:p>
        </p:txBody>
      </p:sp>
      <p:sp>
        <p:nvSpPr>
          <p:cNvPr id="7" name="Subtitle 6">
            <a:extLst>
              <a:ext uri="{FF2B5EF4-FFF2-40B4-BE49-F238E27FC236}">
                <a16:creationId xmlns:a16="http://schemas.microsoft.com/office/drawing/2014/main" id="{4262F7F9-8533-A992-8E9C-5D3C798F78C2}"/>
              </a:ext>
            </a:extLst>
          </p:cNvPr>
          <p:cNvSpPr>
            <a:spLocks noGrp="1"/>
          </p:cNvSpPr>
          <p:nvPr>
            <p:ph type="subTitle" idx="5"/>
          </p:nvPr>
        </p:nvSpPr>
        <p:spPr/>
        <p:txBody>
          <a:bodyPr/>
          <a:lstStyle/>
          <a:p>
            <a:endParaRPr lang="de-AT"/>
          </a:p>
        </p:txBody>
      </p:sp>
      <p:sp>
        <p:nvSpPr>
          <p:cNvPr id="8" name="Subtitle 7">
            <a:extLst>
              <a:ext uri="{FF2B5EF4-FFF2-40B4-BE49-F238E27FC236}">
                <a16:creationId xmlns:a16="http://schemas.microsoft.com/office/drawing/2014/main" id="{B558A889-8DC9-C484-D817-4E1DE530FB3E}"/>
              </a:ext>
            </a:extLst>
          </p:cNvPr>
          <p:cNvSpPr>
            <a:spLocks noGrp="1"/>
          </p:cNvSpPr>
          <p:nvPr>
            <p:ph type="subTitle" idx="6"/>
          </p:nvPr>
        </p:nvSpPr>
        <p:spPr/>
        <p:txBody>
          <a:bodyPr/>
          <a:lstStyle/>
          <a:p>
            <a:endParaRPr lang="de-AT"/>
          </a:p>
        </p:txBody>
      </p:sp>
      <p:sp>
        <p:nvSpPr>
          <p:cNvPr id="9" name="Subtitle 8">
            <a:extLst>
              <a:ext uri="{FF2B5EF4-FFF2-40B4-BE49-F238E27FC236}">
                <a16:creationId xmlns:a16="http://schemas.microsoft.com/office/drawing/2014/main" id="{164EF204-7B12-30A0-D294-8BC9E68E516E}"/>
              </a:ext>
            </a:extLst>
          </p:cNvPr>
          <p:cNvSpPr>
            <a:spLocks noGrp="1"/>
          </p:cNvSpPr>
          <p:nvPr>
            <p:ph type="subTitle" idx="7"/>
          </p:nvPr>
        </p:nvSpPr>
        <p:spPr/>
        <p:txBody>
          <a:bodyPr/>
          <a:lstStyle/>
          <a:p>
            <a:endParaRPr lang="de-AT"/>
          </a:p>
        </p:txBody>
      </p:sp>
      <p:sp>
        <p:nvSpPr>
          <p:cNvPr id="10" name="Subtitle 9">
            <a:extLst>
              <a:ext uri="{FF2B5EF4-FFF2-40B4-BE49-F238E27FC236}">
                <a16:creationId xmlns:a16="http://schemas.microsoft.com/office/drawing/2014/main" id="{7BDE8121-7774-5973-9B7F-7C801B3C8F58}"/>
              </a:ext>
            </a:extLst>
          </p:cNvPr>
          <p:cNvSpPr>
            <a:spLocks noGrp="1"/>
          </p:cNvSpPr>
          <p:nvPr>
            <p:ph type="subTitle" idx="8"/>
          </p:nvPr>
        </p:nvSpPr>
        <p:spPr/>
        <p:txBody>
          <a:bodyPr/>
          <a:lstStyle/>
          <a:p>
            <a:endParaRPr lang="de-AT"/>
          </a:p>
        </p:txBody>
      </p:sp>
      <p:pic>
        <p:nvPicPr>
          <p:cNvPr id="14" name="Picture 13">
            <a:extLst>
              <a:ext uri="{FF2B5EF4-FFF2-40B4-BE49-F238E27FC236}">
                <a16:creationId xmlns:a16="http://schemas.microsoft.com/office/drawing/2014/main" id="{5C1171C7-6084-04B7-9D38-6EED159A6F89}"/>
              </a:ext>
            </a:extLst>
          </p:cNvPr>
          <p:cNvPicPr>
            <a:picLocks noChangeAspect="1"/>
          </p:cNvPicPr>
          <p:nvPr/>
        </p:nvPicPr>
        <p:blipFill>
          <a:blip r:embed="rId2"/>
          <a:stretch>
            <a:fillRect/>
          </a:stretch>
        </p:blipFill>
        <p:spPr>
          <a:xfrm>
            <a:off x="853117" y="493590"/>
            <a:ext cx="7437765" cy="4572396"/>
          </a:xfrm>
          <a:prstGeom prst="rect">
            <a:avLst/>
          </a:prstGeom>
        </p:spPr>
      </p:pic>
    </p:spTree>
    <p:extLst>
      <p:ext uri="{BB962C8B-B14F-4D97-AF65-F5344CB8AC3E}">
        <p14:creationId xmlns:p14="http://schemas.microsoft.com/office/powerpoint/2010/main" val="3309489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0217-2458-83EF-60B5-A7467DB0E464}"/>
              </a:ext>
            </a:extLst>
          </p:cNvPr>
          <p:cNvSpPr>
            <a:spLocks noGrp="1"/>
          </p:cNvSpPr>
          <p:nvPr>
            <p:ph type="title"/>
          </p:nvPr>
        </p:nvSpPr>
        <p:spPr>
          <a:xfrm>
            <a:off x="713250" y="258884"/>
            <a:ext cx="7717500" cy="594300"/>
          </a:xfrm>
        </p:spPr>
        <p:txBody>
          <a:bodyPr/>
          <a:lstStyle/>
          <a:p>
            <a:r>
              <a:rPr lang="hu-HU" dirty="0"/>
              <a:t>Hőösszegkalkulációk </a:t>
            </a:r>
            <a:br>
              <a:rPr lang="hu-HU" dirty="0"/>
            </a:br>
            <a:r>
              <a:rPr lang="hu-HU" dirty="0"/>
              <a:t>Kukorica és kukoricamoly</a:t>
            </a:r>
            <a:br>
              <a:rPr lang="hu-HU" dirty="0"/>
            </a:br>
            <a:endParaRPr lang="de-AT" dirty="0"/>
          </a:p>
        </p:txBody>
      </p:sp>
      <p:pic>
        <p:nvPicPr>
          <p:cNvPr id="11268" name="Picture 4" descr="Impact of Environment on Population Dynamics">
            <a:extLst>
              <a:ext uri="{FF2B5EF4-FFF2-40B4-BE49-F238E27FC236}">
                <a16:creationId xmlns:a16="http://schemas.microsoft.com/office/drawing/2014/main" id="{7941B508-09C2-9DC6-A065-BA691959B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07" y="1854445"/>
            <a:ext cx="8572586" cy="3030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AF8C0EB-683A-BE94-195E-9E0C81057FBB}"/>
              </a:ext>
            </a:extLst>
          </p:cNvPr>
          <p:cNvPicPr>
            <a:picLocks noChangeAspect="1"/>
          </p:cNvPicPr>
          <p:nvPr/>
        </p:nvPicPr>
        <p:blipFill>
          <a:blip r:embed="rId3"/>
          <a:stretch>
            <a:fillRect/>
          </a:stretch>
        </p:blipFill>
        <p:spPr>
          <a:xfrm>
            <a:off x="7666892" y="629115"/>
            <a:ext cx="1191401" cy="807078"/>
          </a:xfrm>
          <a:prstGeom prst="rect">
            <a:avLst/>
          </a:prstGeom>
        </p:spPr>
      </p:pic>
    </p:spTree>
    <p:extLst>
      <p:ext uri="{BB962C8B-B14F-4D97-AF65-F5344CB8AC3E}">
        <p14:creationId xmlns:p14="http://schemas.microsoft.com/office/powerpoint/2010/main" val="707109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B611-66AE-2E18-ECB1-A7FB5FE18B41}"/>
              </a:ext>
            </a:extLst>
          </p:cNvPr>
          <p:cNvSpPr>
            <a:spLocks noGrp="1"/>
          </p:cNvSpPr>
          <p:nvPr>
            <p:ph type="title"/>
          </p:nvPr>
        </p:nvSpPr>
        <p:spPr/>
        <p:txBody>
          <a:bodyPr/>
          <a:lstStyle/>
          <a:p>
            <a:r>
              <a:rPr lang="hu-HU" dirty="0"/>
              <a:t>Hőösszegigény</a:t>
            </a:r>
            <a:endParaRPr lang="de-AT" dirty="0"/>
          </a:p>
        </p:txBody>
      </p:sp>
      <p:pic>
        <p:nvPicPr>
          <p:cNvPr id="12" name="Picture 11">
            <a:extLst>
              <a:ext uri="{FF2B5EF4-FFF2-40B4-BE49-F238E27FC236}">
                <a16:creationId xmlns:a16="http://schemas.microsoft.com/office/drawing/2014/main" id="{6111A317-5038-9D89-D457-A059A046DA09}"/>
              </a:ext>
            </a:extLst>
          </p:cNvPr>
          <p:cNvPicPr>
            <a:picLocks noChangeAspect="1"/>
          </p:cNvPicPr>
          <p:nvPr/>
        </p:nvPicPr>
        <p:blipFill>
          <a:blip r:embed="rId2"/>
          <a:stretch>
            <a:fillRect/>
          </a:stretch>
        </p:blipFill>
        <p:spPr>
          <a:xfrm>
            <a:off x="1801890" y="1568049"/>
            <a:ext cx="5540220" cy="2491956"/>
          </a:xfrm>
          <a:prstGeom prst="rect">
            <a:avLst/>
          </a:prstGeom>
        </p:spPr>
      </p:pic>
    </p:spTree>
    <p:extLst>
      <p:ext uri="{BB962C8B-B14F-4D97-AF65-F5344CB8AC3E}">
        <p14:creationId xmlns:p14="http://schemas.microsoft.com/office/powerpoint/2010/main" val="1037261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8C2F-C10A-F4E0-7DB7-FE119BAB3309}"/>
              </a:ext>
            </a:extLst>
          </p:cNvPr>
          <p:cNvSpPr>
            <a:spLocks noGrp="1"/>
          </p:cNvSpPr>
          <p:nvPr>
            <p:ph type="title"/>
          </p:nvPr>
        </p:nvSpPr>
        <p:spPr>
          <a:xfrm>
            <a:off x="712787" y="196850"/>
            <a:ext cx="7718425" cy="593725"/>
          </a:xfrm>
        </p:spPr>
        <p:txBody>
          <a:bodyPr/>
          <a:lstStyle/>
          <a:p>
            <a:r>
              <a:rPr lang="hu-HU" sz="2400" dirty="0"/>
              <a:t>Az első növényvédelmi modell</a:t>
            </a:r>
            <a:br>
              <a:rPr lang="hu-HU" sz="2400" dirty="0"/>
            </a:br>
            <a:r>
              <a:rPr lang="hu-HU" sz="2400" dirty="0"/>
              <a:t>Van </a:t>
            </a:r>
            <a:r>
              <a:rPr lang="hu-HU" sz="2400" dirty="0" err="1"/>
              <a:t>Everdingen</a:t>
            </a:r>
            <a:r>
              <a:rPr lang="hu-HU" sz="2400" dirty="0"/>
              <a:t> (1926) ”</a:t>
            </a:r>
            <a:r>
              <a:rPr lang="hu-HU" sz="2400" dirty="0" err="1"/>
              <a:t>Dutch</a:t>
            </a:r>
            <a:r>
              <a:rPr lang="hu-HU" sz="2400" dirty="0"/>
              <a:t> </a:t>
            </a:r>
            <a:r>
              <a:rPr lang="hu-HU" sz="2400" dirty="0" err="1"/>
              <a:t>rules</a:t>
            </a:r>
            <a:r>
              <a:rPr lang="hu-HU" sz="2400" dirty="0"/>
              <a:t>”</a:t>
            </a:r>
            <a:br>
              <a:rPr lang="hu-HU" dirty="0"/>
            </a:br>
            <a:br>
              <a:rPr lang="de-AT" dirty="0"/>
            </a:br>
            <a:endParaRPr lang="de-AT" dirty="0"/>
          </a:p>
        </p:txBody>
      </p:sp>
      <p:sp>
        <p:nvSpPr>
          <p:cNvPr id="3" name="Subtitle 2">
            <a:extLst>
              <a:ext uri="{FF2B5EF4-FFF2-40B4-BE49-F238E27FC236}">
                <a16:creationId xmlns:a16="http://schemas.microsoft.com/office/drawing/2014/main" id="{91FFBBBD-0820-AF7D-2A7A-0A814F73BFA9}"/>
              </a:ext>
            </a:extLst>
          </p:cNvPr>
          <p:cNvSpPr>
            <a:spLocks noGrp="1"/>
          </p:cNvSpPr>
          <p:nvPr>
            <p:ph type="subTitle" idx="1"/>
          </p:nvPr>
        </p:nvSpPr>
        <p:spPr>
          <a:xfrm>
            <a:off x="1376362" y="1408113"/>
            <a:ext cx="3017837" cy="457200"/>
          </a:xfrm>
        </p:spPr>
        <p:txBody>
          <a:bodyPr anchor="ctr"/>
          <a:lstStyle/>
          <a:p>
            <a:r>
              <a:rPr lang="hu-HU" dirty="0"/>
              <a:t>Csapadék</a:t>
            </a:r>
            <a:endParaRPr lang="de-AT" dirty="0"/>
          </a:p>
        </p:txBody>
      </p:sp>
      <p:sp>
        <p:nvSpPr>
          <p:cNvPr id="4" name="Subtitle 3">
            <a:extLst>
              <a:ext uri="{FF2B5EF4-FFF2-40B4-BE49-F238E27FC236}">
                <a16:creationId xmlns:a16="http://schemas.microsoft.com/office/drawing/2014/main" id="{50F637D2-E657-FC5C-4BB0-E9DA7891BD6D}"/>
              </a:ext>
            </a:extLst>
          </p:cNvPr>
          <p:cNvSpPr>
            <a:spLocks noGrp="1"/>
          </p:cNvSpPr>
          <p:nvPr>
            <p:ph type="subTitle" idx="2"/>
          </p:nvPr>
        </p:nvSpPr>
        <p:spPr>
          <a:xfrm>
            <a:off x="1376362" y="1863080"/>
            <a:ext cx="3017837" cy="555842"/>
          </a:xfrm>
        </p:spPr>
        <p:txBody>
          <a:bodyPr anchor="ctr"/>
          <a:lstStyle/>
          <a:p>
            <a:r>
              <a:rPr lang="hu-HU" dirty="0"/>
              <a:t>0,1mm &lt;</a:t>
            </a:r>
            <a:endParaRPr lang="de-AT" dirty="0"/>
          </a:p>
        </p:txBody>
      </p:sp>
      <p:sp>
        <p:nvSpPr>
          <p:cNvPr id="5" name="Subtitle 4">
            <a:extLst>
              <a:ext uri="{FF2B5EF4-FFF2-40B4-BE49-F238E27FC236}">
                <a16:creationId xmlns:a16="http://schemas.microsoft.com/office/drawing/2014/main" id="{71FB64A1-A8A1-59A6-9073-1E73DF6E4196}"/>
              </a:ext>
            </a:extLst>
          </p:cNvPr>
          <p:cNvSpPr>
            <a:spLocks noGrp="1"/>
          </p:cNvSpPr>
          <p:nvPr>
            <p:ph type="subTitle" idx="3"/>
          </p:nvPr>
        </p:nvSpPr>
        <p:spPr>
          <a:xfrm>
            <a:off x="4472324" y="1912401"/>
            <a:ext cx="3572790" cy="457200"/>
          </a:xfrm>
        </p:spPr>
        <p:txBody>
          <a:bodyPr anchor="ctr"/>
          <a:lstStyle/>
          <a:p>
            <a:r>
              <a:rPr lang="hu-HU" dirty="0"/>
              <a:t>Harmatpont alatt, minimum 4 órán át.</a:t>
            </a:r>
            <a:endParaRPr lang="de-AT" dirty="0"/>
          </a:p>
        </p:txBody>
      </p:sp>
      <p:sp>
        <p:nvSpPr>
          <p:cNvPr id="6" name="Subtitle 5">
            <a:extLst>
              <a:ext uri="{FF2B5EF4-FFF2-40B4-BE49-F238E27FC236}">
                <a16:creationId xmlns:a16="http://schemas.microsoft.com/office/drawing/2014/main" id="{CA0B366D-0BD3-D6BF-3EE4-7045347F3624}"/>
              </a:ext>
            </a:extLst>
          </p:cNvPr>
          <p:cNvSpPr>
            <a:spLocks noGrp="1"/>
          </p:cNvSpPr>
          <p:nvPr>
            <p:ph type="subTitle" idx="4"/>
          </p:nvPr>
        </p:nvSpPr>
        <p:spPr>
          <a:xfrm>
            <a:off x="1376363" y="3512196"/>
            <a:ext cx="3017837" cy="914400"/>
          </a:xfrm>
        </p:spPr>
        <p:txBody>
          <a:bodyPr/>
          <a:lstStyle/>
          <a:p>
            <a:r>
              <a:rPr lang="hu-HU" dirty="0"/>
              <a:t>másnap</a:t>
            </a:r>
            <a:endParaRPr lang="de-AT" dirty="0"/>
          </a:p>
        </p:txBody>
      </p:sp>
      <p:sp>
        <p:nvSpPr>
          <p:cNvPr id="7" name="Subtitle 6">
            <a:extLst>
              <a:ext uri="{FF2B5EF4-FFF2-40B4-BE49-F238E27FC236}">
                <a16:creationId xmlns:a16="http://schemas.microsoft.com/office/drawing/2014/main" id="{2B6FFBA8-01BE-D049-2EB9-7953D5BC05AE}"/>
              </a:ext>
            </a:extLst>
          </p:cNvPr>
          <p:cNvSpPr>
            <a:spLocks noGrp="1"/>
          </p:cNvSpPr>
          <p:nvPr>
            <p:ph type="subTitle" idx="5"/>
          </p:nvPr>
        </p:nvSpPr>
        <p:spPr>
          <a:xfrm>
            <a:off x="4749800" y="3512196"/>
            <a:ext cx="3017838" cy="914400"/>
          </a:xfrm>
        </p:spPr>
        <p:txBody>
          <a:bodyPr/>
          <a:lstStyle/>
          <a:p>
            <a:r>
              <a:rPr lang="hu-HU" dirty="0"/>
              <a:t>10 °C &lt;</a:t>
            </a:r>
            <a:endParaRPr lang="de-AT" dirty="0"/>
          </a:p>
        </p:txBody>
      </p:sp>
      <p:sp>
        <p:nvSpPr>
          <p:cNvPr id="8" name="Subtitle 7">
            <a:extLst>
              <a:ext uri="{FF2B5EF4-FFF2-40B4-BE49-F238E27FC236}">
                <a16:creationId xmlns:a16="http://schemas.microsoft.com/office/drawing/2014/main" id="{A70AE7D0-DA42-F2DD-1FF4-294A90F2D20D}"/>
              </a:ext>
            </a:extLst>
          </p:cNvPr>
          <p:cNvSpPr>
            <a:spLocks noGrp="1"/>
          </p:cNvSpPr>
          <p:nvPr>
            <p:ph type="subTitle" idx="6"/>
          </p:nvPr>
        </p:nvSpPr>
        <p:spPr>
          <a:xfrm>
            <a:off x="1376100" y="3145559"/>
            <a:ext cx="3017400" cy="457200"/>
          </a:xfrm>
        </p:spPr>
        <p:txBody>
          <a:bodyPr anchor="ctr"/>
          <a:lstStyle/>
          <a:p>
            <a:r>
              <a:rPr lang="hu-HU" dirty="0"/>
              <a:t>Felhőzöttség</a:t>
            </a:r>
            <a:endParaRPr lang="de-AT" dirty="0"/>
          </a:p>
        </p:txBody>
      </p:sp>
      <p:sp>
        <p:nvSpPr>
          <p:cNvPr id="9" name="Subtitle 8">
            <a:extLst>
              <a:ext uri="{FF2B5EF4-FFF2-40B4-BE49-F238E27FC236}">
                <a16:creationId xmlns:a16="http://schemas.microsoft.com/office/drawing/2014/main" id="{39F421A6-938A-C411-997A-53908F046ED2}"/>
              </a:ext>
            </a:extLst>
          </p:cNvPr>
          <p:cNvSpPr>
            <a:spLocks noGrp="1"/>
          </p:cNvSpPr>
          <p:nvPr>
            <p:ph type="subTitle" idx="7"/>
          </p:nvPr>
        </p:nvSpPr>
        <p:spPr>
          <a:xfrm>
            <a:off x="4750500" y="1408188"/>
            <a:ext cx="3017400" cy="457200"/>
          </a:xfrm>
        </p:spPr>
        <p:txBody>
          <a:bodyPr anchor="ctr"/>
          <a:lstStyle/>
          <a:p>
            <a:r>
              <a:rPr lang="hu-HU" dirty="0"/>
              <a:t>Éjszakai hőmérséklet</a:t>
            </a:r>
            <a:endParaRPr lang="de-AT" dirty="0"/>
          </a:p>
        </p:txBody>
      </p:sp>
      <p:sp>
        <p:nvSpPr>
          <p:cNvPr id="10" name="Subtitle 9">
            <a:extLst>
              <a:ext uri="{FF2B5EF4-FFF2-40B4-BE49-F238E27FC236}">
                <a16:creationId xmlns:a16="http://schemas.microsoft.com/office/drawing/2014/main" id="{97487E1A-7F2D-89D6-030D-82BB19632B0B}"/>
              </a:ext>
            </a:extLst>
          </p:cNvPr>
          <p:cNvSpPr>
            <a:spLocks noGrp="1"/>
          </p:cNvSpPr>
          <p:nvPr>
            <p:ph type="subTitle" idx="8"/>
          </p:nvPr>
        </p:nvSpPr>
        <p:spPr>
          <a:xfrm>
            <a:off x="4750500" y="3145559"/>
            <a:ext cx="3017400" cy="457200"/>
          </a:xfrm>
        </p:spPr>
        <p:txBody>
          <a:bodyPr anchor="ctr"/>
          <a:lstStyle/>
          <a:p>
            <a:r>
              <a:rPr lang="hu-HU" dirty="0" err="1"/>
              <a:t>T</a:t>
            </a:r>
            <a:r>
              <a:rPr lang="hu-HU" sz="1400" dirty="0" err="1"/>
              <a:t>min</a:t>
            </a:r>
            <a:endParaRPr lang="de-AT" dirty="0"/>
          </a:p>
        </p:txBody>
      </p:sp>
    </p:spTree>
    <p:extLst>
      <p:ext uri="{BB962C8B-B14F-4D97-AF65-F5344CB8AC3E}">
        <p14:creationId xmlns:p14="http://schemas.microsoft.com/office/powerpoint/2010/main" val="181350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705B-5BED-69BF-AC2C-BE520F6C8C3B}"/>
              </a:ext>
            </a:extLst>
          </p:cNvPr>
          <p:cNvSpPr>
            <a:spLocks noGrp="1"/>
          </p:cNvSpPr>
          <p:nvPr>
            <p:ph type="title"/>
          </p:nvPr>
        </p:nvSpPr>
        <p:spPr>
          <a:xfrm>
            <a:off x="6199322" y="535000"/>
            <a:ext cx="2944678" cy="594300"/>
          </a:xfrm>
        </p:spPr>
        <p:txBody>
          <a:bodyPr/>
          <a:lstStyle/>
          <a:p>
            <a:r>
              <a:rPr lang="hu-HU" dirty="0" err="1"/>
              <a:t>Cerkospórás</a:t>
            </a:r>
            <a:r>
              <a:rPr lang="hu-HU" dirty="0"/>
              <a:t> levélragya</a:t>
            </a:r>
            <a:br>
              <a:rPr lang="hu-HU" dirty="0"/>
            </a:br>
            <a:br>
              <a:rPr lang="hu-HU" dirty="0"/>
            </a:br>
            <a:r>
              <a:rPr lang="hu-HU" sz="2400" dirty="0"/>
              <a:t>Vizualizált DIV értékek </a:t>
            </a:r>
            <a:endParaRPr lang="de-AT" sz="2400" dirty="0"/>
          </a:p>
        </p:txBody>
      </p:sp>
      <p:sp>
        <p:nvSpPr>
          <p:cNvPr id="3" name="Subtitle 2">
            <a:extLst>
              <a:ext uri="{FF2B5EF4-FFF2-40B4-BE49-F238E27FC236}">
                <a16:creationId xmlns:a16="http://schemas.microsoft.com/office/drawing/2014/main" id="{8BA251E0-7C46-760C-78DE-F42EAA82B0DE}"/>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D23FF937-3EBF-7B6D-7B2D-D2137B07513E}"/>
              </a:ext>
            </a:extLst>
          </p:cNvPr>
          <p:cNvSpPr>
            <a:spLocks noGrp="1"/>
          </p:cNvSpPr>
          <p:nvPr>
            <p:ph type="subTitle" idx="2"/>
          </p:nvPr>
        </p:nvSpPr>
        <p:spPr/>
        <p:txBody>
          <a:bodyPr/>
          <a:lstStyle/>
          <a:p>
            <a:endParaRPr lang="de-AT"/>
          </a:p>
        </p:txBody>
      </p:sp>
      <p:sp>
        <p:nvSpPr>
          <p:cNvPr id="6" name="Subtitle 5">
            <a:extLst>
              <a:ext uri="{FF2B5EF4-FFF2-40B4-BE49-F238E27FC236}">
                <a16:creationId xmlns:a16="http://schemas.microsoft.com/office/drawing/2014/main" id="{09892D80-A895-5DE4-A0D7-FB1E26624737}"/>
              </a:ext>
            </a:extLst>
          </p:cNvPr>
          <p:cNvSpPr>
            <a:spLocks noGrp="1"/>
          </p:cNvSpPr>
          <p:nvPr>
            <p:ph type="subTitle" idx="4"/>
          </p:nvPr>
        </p:nvSpPr>
        <p:spPr/>
        <p:txBody>
          <a:bodyPr/>
          <a:lstStyle/>
          <a:p>
            <a:endParaRPr lang="de-AT"/>
          </a:p>
        </p:txBody>
      </p:sp>
      <p:sp>
        <p:nvSpPr>
          <p:cNvPr id="8" name="Subtitle 7">
            <a:extLst>
              <a:ext uri="{FF2B5EF4-FFF2-40B4-BE49-F238E27FC236}">
                <a16:creationId xmlns:a16="http://schemas.microsoft.com/office/drawing/2014/main" id="{ADB0EA15-7778-E670-AF1D-DF53A7FAAF3A}"/>
              </a:ext>
            </a:extLst>
          </p:cNvPr>
          <p:cNvSpPr>
            <a:spLocks noGrp="1"/>
          </p:cNvSpPr>
          <p:nvPr>
            <p:ph type="subTitle" idx="6"/>
          </p:nvPr>
        </p:nvSpPr>
        <p:spPr/>
        <p:txBody>
          <a:bodyPr/>
          <a:lstStyle/>
          <a:p>
            <a:endParaRPr lang="de-AT"/>
          </a:p>
        </p:txBody>
      </p:sp>
      <p:pic>
        <p:nvPicPr>
          <p:cNvPr id="3074" name="Picture 2">
            <a:extLst>
              <a:ext uri="{FF2B5EF4-FFF2-40B4-BE49-F238E27FC236}">
                <a16:creationId xmlns:a16="http://schemas.microsoft.com/office/drawing/2014/main" id="{5E35112E-F1D8-DAB1-6272-E35A399C7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59" y="267500"/>
            <a:ext cx="5676092" cy="46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544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4B67-C647-AA90-BD3B-17D767FCFFAF}"/>
              </a:ext>
            </a:extLst>
          </p:cNvPr>
          <p:cNvSpPr>
            <a:spLocks noGrp="1"/>
          </p:cNvSpPr>
          <p:nvPr>
            <p:ph type="title"/>
          </p:nvPr>
        </p:nvSpPr>
        <p:spPr/>
        <p:txBody>
          <a:bodyPr/>
          <a:lstStyle/>
          <a:p>
            <a:r>
              <a:rPr lang="hu-HU" dirty="0" err="1"/>
              <a:t>Blightcast</a:t>
            </a:r>
            <a:r>
              <a:rPr lang="hu-HU" dirty="0"/>
              <a:t> (1975)</a:t>
            </a:r>
            <a:br>
              <a:rPr lang="hu-HU" dirty="0"/>
            </a:br>
            <a:endParaRPr lang="de-AT" dirty="0"/>
          </a:p>
        </p:txBody>
      </p:sp>
      <p:sp>
        <p:nvSpPr>
          <p:cNvPr id="3" name="Subtitle 2">
            <a:extLst>
              <a:ext uri="{FF2B5EF4-FFF2-40B4-BE49-F238E27FC236}">
                <a16:creationId xmlns:a16="http://schemas.microsoft.com/office/drawing/2014/main" id="{B1C0EA55-46F5-FC6F-9223-A1807F7C775A}"/>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9ACA1DFF-DF8D-DDC4-C89C-2C74ADFBD1A3}"/>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7C8B36D3-C1D2-325C-F498-D16F6D3A650C}"/>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65262255-F7BE-06C1-60B0-15DCE608E304}"/>
              </a:ext>
            </a:extLst>
          </p:cNvPr>
          <p:cNvSpPr>
            <a:spLocks noGrp="1"/>
          </p:cNvSpPr>
          <p:nvPr>
            <p:ph type="subTitle" idx="4"/>
          </p:nvPr>
        </p:nvSpPr>
        <p:spPr/>
        <p:txBody>
          <a:bodyPr/>
          <a:lstStyle/>
          <a:p>
            <a:endParaRPr lang="de-AT" dirty="0"/>
          </a:p>
        </p:txBody>
      </p:sp>
      <p:sp>
        <p:nvSpPr>
          <p:cNvPr id="7" name="Subtitle 6">
            <a:extLst>
              <a:ext uri="{FF2B5EF4-FFF2-40B4-BE49-F238E27FC236}">
                <a16:creationId xmlns:a16="http://schemas.microsoft.com/office/drawing/2014/main" id="{F3FE3514-57E1-DC03-9E5D-1D218CF5967D}"/>
              </a:ext>
            </a:extLst>
          </p:cNvPr>
          <p:cNvSpPr>
            <a:spLocks noGrp="1"/>
          </p:cNvSpPr>
          <p:nvPr>
            <p:ph type="subTitle" idx="5"/>
          </p:nvPr>
        </p:nvSpPr>
        <p:spPr/>
        <p:txBody>
          <a:bodyPr/>
          <a:lstStyle/>
          <a:p>
            <a:endParaRPr lang="de-AT" dirty="0"/>
          </a:p>
        </p:txBody>
      </p:sp>
      <p:sp>
        <p:nvSpPr>
          <p:cNvPr id="8" name="Subtitle 7">
            <a:extLst>
              <a:ext uri="{FF2B5EF4-FFF2-40B4-BE49-F238E27FC236}">
                <a16:creationId xmlns:a16="http://schemas.microsoft.com/office/drawing/2014/main" id="{C4B66FF5-6237-81E7-32D0-5F65A88CDD84}"/>
              </a:ext>
            </a:extLst>
          </p:cNvPr>
          <p:cNvSpPr>
            <a:spLocks noGrp="1"/>
          </p:cNvSpPr>
          <p:nvPr>
            <p:ph type="subTitle" idx="6"/>
          </p:nvPr>
        </p:nvSpPr>
        <p:spPr/>
        <p:txBody>
          <a:bodyPr/>
          <a:lstStyle/>
          <a:p>
            <a:endParaRPr lang="de-AT"/>
          </a:p>
        </p:txBody>
      </p:sp>
      <p:sp>
        <p:nvSpPr>
          <p:cNvPr id="9" name="Subtitle 8">
            <a:extLst>
              <a:ext uri="{FF2B5EF4-FFF2-40B4-BE49-F238E27FC236}">
                <a16:creationId xmlns:a16="http://schemas.microsoft.com/office/drawing/2014/main" id="{A36862C3-2995-D18E-74E0-ACEEF8F5D488}"/>
              </a:ext>
            </a:extLst>
          </p:cNvPr>
          <p:cNvSpPr>
            <a:spLocks noGrp="1"/>
          </p:cNvSpPr>
          <p:nvPr>
            <p:ph type="subTitle" idx="7"/>
          </p:nvPr>
        </p:nvSpPr>
        <p:spPr/>
        <p:txBody>
          <a:bodyPr/>
          <a:lstStyle/>
          <a:p>
            <a:endParaRPr lang="de-AT"/>
          </a:p>
        </p:txBody>
      </p:sp>
      <p:sp>
        <p:nvSpPr>
          <p:cNvPr id="10" name="Subtitle 9">
            <a:extLst>
              <a:ext uri="{FF2B5EF4-FFF2-40B4-BE49-F238E27FC236}">
                <a16:creationId xmlns:a16="http://schemas.microsoft.com/office/drawing/2014/main" id="{FCACB35E-03F9-A1DE-EEBC-9F346F76E94D}"/>
              </a:ext>
            </a:extLst>
          </p:cNvPr>
          <p:cNvSpPr>
            <a:spLocks noGrp="1"/>
          </p:cNvSpPr>
          <p:nvPr>
            <p:ph type="subTitle" idx="8"/>
          </p:nvPr>
        </p:nvSpPr>
        <p:spPr/>
        <p:txBody>
          <a:bodyPr/>
          <a:lstStyle/>
          <a:p>
            <a:endParaRPr lang="de-AT"/>
          </a:p>
        </p:txBody>
      </p:sp>
      <p:pic>
        <p:nvPicPr>
          <p:cNvPr id="2050" name="Picture 2">
            <a:extLst>
              <a:ext uri="{FF2B5EF4-FFF2-40B4-BE49-F238E27FC236}">
                <a16:creationId xmlns:a16="http://schemas.microsoft.com/office/drawing/2014/main" id="{63CEBA6A-0A54-48A8-FD15-6BC880F5F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2863"/>
            <a:ext cx="9144000" cy="251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825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0"/>
          <p:cNvSpPr txBox="1">
            <a:spLocks noGrp="1"/>
          </p:cNvSpPr>
          <p:nvPr>
            <p:ph type="title"/>
          </p:nvPr>
        </p:nvSpPr>
        <p:spPr>
          <a:xfrm>
            <a:off x="715100" y="535000"/>
            <a:ext cx="77139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hu-HU" dirty="0"/>
              <a:t>Mérföldkövek a modellek kialakításában</a:t>
            </a:r>
            <a:endParaRPr dirty="0"/>
          </a:p>
        </p:txBody>
      </p:sp>
      <p:sp>
        <p:nvSpPr>
          <p:cNvPr id="320" name="Google Shape;320;p40"/>
          <p:cNvSpPr/>
          <p:nvPr/>
        </p:nvSpPr>
        <p:spPr>
          <a:xfrm>
            <a:off x="1428350" y="1316725"/>
            <a:ext cx="228600" cy="2286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txBox="1"/>
          <p:nvPr/>
        </p:nvSpPr>
        <p:spPr>
          <a:xfrm flipH="1">
            <a:off x="540998" y="1840209"/>
            <a:ext cx="2002941"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hu-HU" sz="2000" b="1" dirty="0">
                <a:solidFill>
                  <a:schemeClr val="dk1"/>
                </a:solidFill>
                <a:latin typeface="Manrope"/>
                <a:ea typeface="Manrope"/>
                <a:cs typeface="Manrope"/>
                <a:sym typeface="Manrope"/>
              </a:rPr>
              <a:t>Adatgyűjtés</a:t>
            </a:r>
            <a:r>
              <a:rPr lang="en" sz="2000" b="1" dirty="0">
                <a:solidFill>
                  <a:schemeClr val="dk1"/>
                </a:solidFill>
                <a:latin typeface="Manrope"/>
                <a:ea typeface="Manrope"/>
                <a:cs typeface="Manrope"/>
                <a:sym typeface="Manrope"/>
              </a:rPr>
              <a:t> 01</a:t>
            </a:r>
            <a:endParaRPr sz="2000" b="1" dirty="0">
              <a:solidFill>
                <a:schemeClr val="dk1"/>
              </a:solidFill>
              <a:latin typeface="Manrope"/>
              <a:ea typeface="Manrope"/>
              <a:cs typeface="Manrope"/>
              <a:sym typeface="Manrope"/>
            </a:endParaRPr>
          </a:p>
        </p:txBody>
      </p:sp>
      <p:sp>
        <p:nvSpPr>
          <p:cNvPr id="322" name="Google Shape;322;p40"/>
          <p:cNvSpPr/>
          <p:nvPr/>
        </p:nvSpPr>
        <p:spPr>
          <a:xfrm>
            <a:off x="3451185" y="1316725"/>
            <a:ext cx="228600" cy="2286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txBox="1"/>
          <p:nvPr/>
        </p:nvSpPr>
        <p:spPr>
          <a:xfrm flipH="1">
            <a:off x="2737935" y="1831307"/>
            <a:ext cx="1655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hu-HU" sz="2000" b="1" dirty="0">
                <a:solidFill>
                  <a:schemeClr val="dk1"/>
                </a:solidFill>
                <a:latin typeface="Manrope"/>
                <a:ea typeface="Manrope"/>
                <a:cs typeface="Manrope"/>
                <a:sym typeface="Manrope"/>
              </a:rPr>
              <a:t>Fejlesztés</a:t>
            </a:r>
            <a:r>
              <a:rPr lang="en" sz="2000" b="1" dirty="0">
                <a:solidFill>
                  <a:schemeClr val="dk1"/>
                </a:solidFill>
                <a:latin typeface="Manrope"/>
                <a:ea typeface="Manrope"/>
                <a:cs typeface="Manrope"/>
                <a:sym typeface="Manrope"/>
              </a:rPr>
              <a:t> 02</a:t>
            </a:r>
            <a:endParaRPr sz="2000" b="1" dirty="0">
              <a:solidFill>
                <a:schemeClr val="dk1"/>
              </a:solidFill>
              <a:latin typeface="Manrope"/>
              <a:ea typeface="Manrope"/>
              <a:cs typeface="Manrope"/>
              <a:sym typeface="Manrope"/>
            </a:endParaRPr>
          </a:p>
        </p:txBody>
      </p:sp>
      <p:sp>
        <p:nvSpPr>
          <p:cNvPr id="324" name="Google Shape;324;p40"/>
          <p:cNvSpPr txBox="1"/>
          <p:nvPr/>
        </p:nvSpPr>
        <p:spPr>
          <a:xfrm flipH="1">
            <a:off x="715100" y="2297396"/>
            <a:ext cx="1655100" cy="5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HU" sz="1200" dirty="0">
                <a:solidFill>
                  <a:schemeClr val="dk1"/>
                </a:solidFill>
                <a:latin typeface="Open Sans"/>
                <a:ea typeface="Open Sans"/>
                <a:cs typeface="Open Sans"/>
                <a:sym typeface="Open Sans"/>
              </a:rPr>
              <a:t>Klíma adatok</a:t>
            </a:r>
          </a:p>
          <a:p>
            <a:pPr marL="0" lvl="0" indent="0" algn="ctr" rtl="0">
              <a:spcBef>
                <a:spcPts val="0"/>
              </a:spcBef>
              <a:spcAft>
                <a:spcPts val="0"/>
              </a:spcAft>
              <a:buNone/>
            </a:pPr>
            <a:r>
              <a:rPr lang="hu-HU" sz="1200" dirty="0" err="1">
                <a:solidFill>
                  <a:schemeClr val="dk1"/>
                </a:solidFill>
                <a:latin typeface="Open Sans"/>
                <a:ea typeface="Open Sans"/>
                <a:cs typeface="Open Sans"/>
                <a:sym typeface="Open Sans"/>
              </a:rPr>
              <a:t>Növ</a:t>
            </a:r>
            <a:r>
              <a:rPr lang="hu-HU" sz="1200" dirty="0">
                <a:solidFill>
                  <a:schemeClr val="dk1"/>
                </a:solidFill>
                <a:latin typeface="Open Sans"/>
                <a:ea typeface="Open Sans"/>
                <a:cs typeface="Open Sans"/>
                <a:sym typeface="Open Sans"/>
              </a:rPr>
              <a:t>. EÜ állapot</a:t>
            </a:r>
          </a:p>
          <a:p>
            <a:pPr marL="0" lvl="0" indent="0" algn="ctr" rtl="0">
              <a:spcBef>
                <a:spcPts val="0"/>
              </a:spcBef>
              <a:spcAft>
                <a:spcPts val="0"/>
              </a:spcAft>
              <a:buNone/>
            </a:pPr>
            <a:r>
              <a:rPr lang="hu-HU" sz="1200" dirty="0">
                <a:solidFill>
                  <a:schemeClr val="dk1"/>
                </a:solidFill>
                <a:latin typeface="Open Sans"/>
                <a:ea typeface="Open Sans"/>
                <a:cs typeface="Open Sans"/>
                <a:sym typeface="Open Sans"/>
              </a:rPr>
              <a:t>Historikus epidémia</a:t>
            </a:r>
          </a:p>
          <a:p>
            <a:pPr marL="0" lvl="0" indent="0" algn="ctr" rtl="0">
              <a:spcBef>
                <a:spcPts val="0"/>
              </a:spcBef>
              <a:spcAft>
                <a:spcPts val="0"/>
              </a:spcAft>
              <a:buNone/>
            </a:pPr>
            <a:endParaRPr sz="1200" dirty="0">
              <a:solidFill>
                <a:schemeClr val="dk1"/>
              </a:solidFill>
              <a:latin typeface="Open Sans"/>
              <a:ea typeface="Open Sans"/>
              <a:cs typeface="Open Sans"/>
              <a:sym typeface="Open Sans"/>
            </a:endParaRPr>
          </a:p>
        </p:txBody>
      </p:sp>
      <p:sp>
        <p:nvSpPr>
          <p:cNvPr id="325" name="Google Shape;325;p40"/>
          <p:cNvSpPr txBox="1"/>
          <p:nvPr/>
        </p:nvSpPr>
        <p:spPr>
          <a:xfrm flipH="1">
            <a:off x="2737935" y="2297396"/>
            <a:ext cx="1655100" cy="5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HU" sz="1200" dirty="0">
                <a:solidFill>
                  <a:schemeClr val="dk1"/>
                </a:solidFill>
                <a:latin typeface="Open Sans"/>
                <a:ea typeface="Open Sans"/>
                <a:cs typeface="Open Sans"/>
                <a:sym typeface="Open Sans"/>
              </a:rPr>
              <a:t>Statisztikai és gépi tanulás modellek az adatelemzéshez</a:t>
            </a:r>
          </a:p>
          <a:p>
            <a:pPr marL="0" lvl="0" indent="0" algn="ctr" rtl="0">
              <a:spcBef>
                <a:spcPts val="0"/>
              </a:spcBef>
              <a:spcAft>
                <a:spcPts val="0"/>
              </a:spcAft>
              <a:buNone/>
            </a:pPr>
            <a:endParaRPr sz="1200" dirty="0">
              <a:solidFill>
                <a:schemeClr val="dk1"/>
              </a:solidFill>
              <a:latin typeface="Open Sans"/>
              <a:ea typeface="Open Sans"/>
              <a:cs typeface="Open Sans"/>
              <a:sym typeface="Open Sans"/>
            </a:endParaRPr>
          </a:p>
        </p:txBody>
      </p:sp>
      <p:cxnSp>
        <p:nvCxnSpPr>
          <p:cNvPr id="326" name="Google Shape;326;p40"/>
          <p:cNvCxnSpPr>
            <a:cxnSpLocks/>
            <a:stCxn id="320" idx="4"/>
            <a:endCxn id="321" idx="0"/>
          </p:cNvCxnSpPr>
          <p:nvPr/>
        </p:nvCxnSpPr>
        <p:spPr>
          <a:xfrm flipH="1">
            <a:off x="1542468" y="1545325"/>
            <a:ext cx="182" cy="294884"/>
          </a:xfrm>
          <a:prstGeom prst="straightConnector1">
            <a:avLst/>
          </a:prstGeom>
          <a:noFill/>
          <a:ln w="19050" cap="flat" cmpd="sng">
            <a:solidFill>
              <a:schemeClr val="lt1"/>
            </a:solidFill>
            <a:prstDash val="solid"/>
            <a:round/>
            <a:headEnd type="none" w="med" len="med"/>
            <a:tailEnd type="oval" w="med" len="med"/>
          </a:ln>
        </p:spPr>
      </p:cxnSp>
      <p:cxnSp>
        <p:nvCxnSpPr>
          <p:cNvPr id="327" name="Google Shape;327;p40"/>
          <p:cNvCxnSpPr>
            <a:cxnSpLocks/>
            <a:stCxn id="322" idx="4"/>
            <a:endCxn id="323" idx="0"/>
          </p:cNvCxnSpPr>
          <p:nvPr/>
        </p:nvCxnSpPr>
        <p:spPr>
          <a:xfrm>
            <a:off x="3565485" y="1545325"/>
            <a:ext cx="0" cy="285982"/>
          </a:xfrm>
          <a:prstGeom prst="straightConnector1">
            <a:avLst/>
          </a:prstGeom>
          <a:noFill/>
          <a:ln w="19050" cap="flat" cmpd="sng">
            <a:solidFill>
              <a:schemeClr val="lt1"/>
            </a:solidFill>
            <a:prstDash val="solid"/>
            <a:round/>
            <a:headEnd type="none" w="med" len="med"/>
            <a:tailEnd type="oval" w="med" len="med"/>
          </a:ln>
        </p:spPr>
      </p:cxnSp>
      <p:cxnSp>
        <p:nvCxnSpPr>
          <p:cNvPr id="328" name="Google Shape;328;p40"/>
          <p:cNvCxnSpPr>
            <a:stCxn id="320" idx="6"/>
            <a:endCxn id="322" idx="2"/>
          </p:cNvCxnSpPr>
          <p:nvPr/>
        </p:nvCxnSpPr>
        <p:spPr>
          <a:xfrm>
            <a:off x="1656950" y="1431025"/>
            <a:ext cx="1794300" cy="0"/>
          </a:xfrm>
          <a:prstGeom prst="straightConnector1">
            <a:avLst/>
          </a:prstGeom>
          <a:noFill/>
          <a:ln w="19050" cap="flat" cmpd="sng">
            <a:solidFill>
              <a:schemeClr val="lt1"/>
            </a:solidFill>
            <a:prstDash val="solid"/>
            <a:round/>
            <a:headEnd type="none" w="med" len="med"/>
            <a:tailEnd type="none" w="med" len="med"/>
          </a:ln>
        </p:spPr>
      </p:cxnSp>
      <p:sp>
        <p:nvSpPr>
          <p:cNvPr id="329" name="Google Shape;329;p40"/>
          <p:cNvSpPr/>
          <p:nvPr/>
        </p:nvSpPr>
        <p:spPr>
          <a:xfrm>
            <a:off x="5464395" y="1316725"/>
            <a:ext cx="228600" cy="2286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txBox="1"/>
          <p:nvPr/>
        </p:nvSpPr>
        <p:spPr>
          <a:xfrm flipH="1">
            <a:off x="4751145" y="1840209"/>
            <a:ext cx="1655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hu-HU" sz="2000" b="1" dirty="0">
                <a:solidFill>
                  <a:schemeClr val="dk1"/>
                </a:solidFill>
                <a:latin typeface="Manrope"/>
                <a:ea typeface="Manrope"/>
                <a:cs typeface="Manrope"/>
                <a:sym typeface="Manrope"/>
              </a:rPr>
              <a:t>Validáció</a:t>
            </a:r>
            <a:r>
              <a:rPr lang="en" sz="2000" b="1" dirty="0">
                <a:solidFill>
                  <a:schemeClr val="dk1"/>
                </a:solidFill>
                <a:latin typeface="Manrope"/>
                <a:ea typeface="Manrope"/>
                <a:cs typeface="Manrope"/>
                <a:sym typeface="Manrope"/>
              </a:rPr>
              <a:t> 03</a:t>
            </a:r>
            <a:endParaRPr sz="2000" b="1" dirty="0">
              <a:solidFill>
                <a:schemeClr val="dk1"/>
              </a:solidFill>
              <a:latin typeface="Manrope"/>
              <a:ea typeface="Manrope"/>
              <a:cs typeface="Manrope"/>
              <a:sym typeface="Manrope"/>
            </a:endParaRPr>
          </a:p>
        </p:txBody>
      </p:sp>
      <p:sp>
        <p:nvSpPr>
          <p:cNvPr id="331" name="Google Shape;331;p40"/>
          <p:cNvSpPr/>
          <p:nvPr/>
        </p:nvSpPr>
        <p:spPr>
          <a:xfrm>
            <a:off x="7487230" y="1316725"/>
            <a:ext cx="228600" cy="2286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txBox="1"/>
          <p:nvPr/>
        </p:nvSpPr>
        <p:spPr>
          <a:xfrm flipH="1">
            <a:off x="6773980" y="1840209"/>
            <a:ext cx="1655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hu-HU" sz="2000" b="1" dirty="0">
                <a:solidFill>
                  <a:schemeClr val="dk1"/>
                </a:solidFill>
                <a:latin typeface="Manrope"/>
                <a:ea typeface="Manrope"/>
                <a:cs typeface="Manrope"/>
                <a:sym typeface="Manrope"/>
              </a:rPr>
              <a:t>Bevezetés</a:t>
            </a:r>
            <a:r>
              <a:rPr lang="en" sz="2000" b="1" dirty="0">
                <a:solidFill>
                  <a:schemeClr val="dk1"/>
                </a:solidFill>
                <a:latin typeface="Manrope"/>
                <a:ea typeface="Manrope"/>
                <a:cs typeface="Manrope"/>
                <a:sym typeface="Manrope"/>
              </a:rPr>
              <a:t> 04</a:t>
            </a:r>
            <a:endParaRPr sz="2000" b="1" dirty="0">
              <a:solidFill>
                <a:schemeClr val="dk1"/>
              </a:solidFill>
              <a:latin typeface="Manrope"/>
              <a:ea typeface="Manrope"/>
              <a:cs typeface="Manrope"/>
              <a:sym typeface="Manrope"/>
            </a:endParaRPr>
          </a:p>
        </p:txBody>
      </p:sp>
      <p:sp>
        <p:nvSpPr>
          <p:cNvPr id="333" name="Google Shape;333;p40"/>
          <p:cNvSpPr txBox="1"/>
          <p:nvPr/>
        </p:nvSpPr>
        <p:spPr>
          <a:xfrm flipH="1">
            <a:off x="4751145" y="2297396"/>
            <a:ext cx="1655100" cy="5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HU" sz="1200" dirty="0">
                <a:solidFill>
                  <a:schemeClr val="dk1"/>
                </a:solidFill>
                <a:latin typeface="Open Sans"/>
                <a:ea typeface="Open Sans"/>
                <a:cs typeface="Open Sans"/>
                <a:sym typeface="Open Sans"/>
              </a:rPr>
              <a:t>Historikus adatok alapján tesztelik</a:t>
            </a:r>
          </a:p>
          <a:p>
            <a:pPr marL="0" lvl="0" indent="0" algn="ctr" rtl="0">
              <a:spcBef>
                <a:spcPts val="0"/>
              </a:spcBef>
              <a:spcAft>
                <a:spcPts val="0"/>
              </a:spcAft>
              <a:buNone/>
            </a:pPr>
            <a:r>
              <a:rPr lang="hu-HU" sz="1200" dirty="0">
                <a:solidFill>
                  <a:schemeClr val="dk1"/>
                </a:solidFill>
                <a:latin typeface="Open Sans"/>
                <a:ea typeface="Open Sans"/>
                <a:cs typeface="Open Sans"/>
                <a:sym typeface="Open Sans"/>
              </a:rPr>
              <a:t>Valós környezetben tesztelik </a:t>
            </a:r>
          </a:p>
          <a:p>
            <a:pPr marL="0" lvl="0" indent="0" algn="ctr" rtl="0">
              <a:spcBef>
                <a:spcPts val="0"/>
              </a:spcBef>
              <a:spcAft>
                <a:spcPts val="0"/>
              </a:spcAft>
              <a:buNone/>
            </a:pPr>
            <a:endParaRPr sz="1200" dirty="0">
              <a:solidFill>
                <a:schemeClr val="dk1"/>
              </a:solidFill>
              <a:latin typeface="Open Sans"/>
              <a:ea typeface="Open Sans"/>
              <a:cs typeface="Open Sans"/>
              <a:sym typeface="Open Sans"/>
            </a:endParaRPr>
          </a:p>
        </p:txBody>
      </p:sp>
      <p:sp>
        <p:nvSpPr>
          <p:cNvPr id="334" name="Google Shape;334;p40"/>
          <p:cNvSpPr txBox="1"/>
          <p:nvPr/>
        </p:nvSpPr>
        <p:spPr>
          <a:xfrm flipH="1">
            <a:off x="6773980" y="2297396"/>
            <a:ext cx="1655100" cy="5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HU" sz="1200" dirty="0">
                <a:solidFill>
                  <a:schemeClr val="dk1"/>
                </a:solidFill>
                <a:latin typeface="Open Sans"/>
                <a:ea typeface="Open Sans"/>
                <a:cs typeface="Open Sans"/>
                <a:sym typeface="Open Sans"/>
              </a:rPr>
              <a:t>A termelők körében</a:t>
            </a:r>
            <a:endParaRPr sz="1200" dirty="0">
              <a:solidFill>
                <a:schemeClr val="dk1"/>
              </a:solidFill>
              <a:latin typeface="Open Sans"/>
              <a:ea typeface="Open Sans"/>
              <a:cs typeface="Open Sans"/>
              <a:sym typeface="Open Sans"/>
            </a:endParaRPr>
          </a:p>
        </p:txBody>
      </p:sp>
      <p:cxnSp>
        <p:nvCxnSpPr>
          <p:cNvPr id="335" name="Google Shape;335;p40"/>
          <p:cNvCxnSpPr>
            <a:stCxn id="329" idx="4"/>
            <a:endCxn id="330" idx="0"/>
          </p:cNvCxnSpPr>
          <p:nvPr/>
        </p:nvCxnSpPr>
        <p:spPr>
          <a:xfrm>
            <a:off x="5578695" y="1545325"/>
            <a:ext cx="0" cy="294900"/>
          </a:xfrm>
          <a:prstGeom prst="straightConnector1">
            <a:avLst/>
          </a:prstGeom>
          <a:noFill/>
          <a:ln w="19050" cap="flat" cmpd="sng">
            <a:solidFill>
              <a:schemeClr val="lt1"/>
            </a:solidFill>
            <a:prstDash val="solid"/>
            <a:round/>
            <a:headEnd type="none" w="med" len="med"/>
            <a:tailEnd type="oval" w="med" len="med"/>
          </a:ln>
        </p:spPr>
      </p:cxnSp>
      <p:cxnSp>
        <p:nvCxnSpPr>
          <p:cNvPr id="336" name="Google Shape;336;p40"/>
          <p:cNvCxnSpPr>
            <a:stCxn id="331" idx="4"/>
            <a:endCxn id="332" idx="0"/>
          </p:cNvCxnSpPr>
          <p:nvPr/>
        </p:nvCxnSpPr>
        <p:spPr>
          <a:xfrm>
            <a:off x="7601530" y="1545325"/>
            <a:ext cx="0" cy="294900"/>
          </a:xfrm>
          <a:prstGeom prst="straightConnector1">
            <a:avLst/>
          </a:prstGeom>
          <a:noFill/>
          <a:ln w="19050" cap="flat" cmpd="sng">
            <a:solidFill>
              <a:schemeClr val="lt1"/>
            </a:solidFill>
            <a:prstDash val="solid"/>
            <a:round/>
            <a:headEnd type="none" w="med" len="med"/>
            <a:tailEnd type="oval" w="med" len="med"/>
          </a:ln>
        </p:spPr>
      </p:cxnSp>
      <p:cxnSp>
        <p:nvCxnSpPr>
          <p:cNvPr id="337" name="Google Shape;337;p40"/>
          <p:cNvCxnSpPr>
            <a:stCxn id="329" idx="6"/>
            <a:endCxn id="331" idx="2"/>
          </p:cNvCxnSpPr>
          <p:nvPr/>
        </p:nvCxnSpPr>
        <p:spPr>
          <a:xfrm>
            <a:off x="5692995" y="1431025"/>
            <a:ext cx="1794300" cy="0"/>
          </a:xfrm>
          <a:prstGeom prst="straightConnector1">
            <a:avLst/>
          </a:prstGeom>
          <a:noFill/>
          <a:ln w="19050" cap="flat" cmpd="sng">
            <a:solidFill>
              <a:schemeClr val="lt1"/>
            </a:solidFill>
            <a:prstDash val="solid"/>
            <a:round/>
            <a:headEnd type="none" w="med" len="med"/>
            <a:tailEnd type="none" w="med" len="med"/>
          </a:ln>
        </p:spPr>
      </p:cxnSp>
      <p:cxnSp>
        <p:nvCxnSpPr>
          <p:cNvPr id="338" name="Google Shape;338;p40"/>
          <p:cNvCxnSpPr>
            <a:stCxn id="322" idx="6"/>
            <a:endCxn id="329" idx="2"/>
          </p:cNvCxnSpPr>
          <p:nvPr/>
        </p:nvCxnSpPr>
        <p:spPr>
          <a:xfrm>
            <a:off x="3679785" y="1431025"/>
            <a:ext cx="1784700" cy="0"/>
          </a:xfrm>
          <a:prstGeom prst="straightConnector1">
            <a:avLst/>
          </a:prstGeom>
          <a:noFill/>
          <a:ln w="19050" cap="flat" cmpd="sng">
            <a:solidFill>
              <a:schemeClr val="lt1"/>
            </a:solidFill>
            <a:prstDash val="solid"/>
            <a:round/>
            <a:headEnd type="none" w="med" len="med"/>
            <a:tailEnd type="none" w="med" len="med"/>
          </a:ln>
        </p:spPr>
      </p:cxnSp>
      <p:sp>
        <p:nvSpPr>
          <p:cNvPr id="339" name="Google Shape;339;p40"/>
          <p:cNvSpPr/>
          <p:nvPr/>
        </p:nvSpPr>
        <p:spPr>
          <a:xfrm>
            <a:off x="1428350" y="3082263"/>
            <a:ext cx="228600" cy="2286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txBox="1"/>
          <p:nvPr/>
        </p:nvSpPr>
        <p:spPr>
          <a:xfrm flipH="1">
            <a:off x="715100" y="3605746"/>
            <a:ext cx="1655100" cy="502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hu-HU" sz="2000" b="1" dirty="0">
                <a:solidFill>
                  <a:schemeClr val="dk1"/>
                </a:solidFill>
                <a:latin typeface="Manrope"/>
                <a:ea typeface="Manrope"/>
                <a:cs typeface="Manrope"/>
                <a:sym typeface="Manrope"/>
              </a:rPr>
              <a:t>Monitoring</a:t>
            </a:r>
            <a:r>
              <a:rPr lang="en" sz="2000" b="1" dirty="0">
                <a:solidFill>
                  <a:schemeClr val="dk1"/>
                </a:solidFill>
                <a:latin typeface="Manrope"/>
                <a:ea typeface="Manrope"/>
                <a:cs typeface="Manrope"/>
                <a:sym typeface="Manrope"/>
              </a:rPr>
              <a:t> 05</a:t>
            </a:r>
            <a:endParaRPr sz="2000" b="1" dirty="0">
              <a:solidFill>
                <a:schemeClr val="dk1"/>
              </a:solidFill>
              <a:latin typeface="Manrope"/>
              <a:ea typeface="Manrope"/>
              <a:cs typeface="Manrope"/>
              <a:sym typeface="Manrope"/>
            </a:endParaRPr>
          </a:p>
        </p:txBody>
      </p:sp>
      <p:sp>
        <p:nvSpPr>
          <p:cNvPr id="343" name="Google Shape;343;p40"/>
          <p:cNvSpPr txBox="1"/>
          <p:nvPr/>
        </p:nvSpPr>
        <p:spPr>
          <a:xfrm flipH="1">
            <a:off x="715100" y="4062934"/>
            <a:ext cx="1655100" cy="54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HU" sz="1200" dirty="0">
                <a:solidFill>
                  <a:schemeClr val="dk1"/>
                </a:solidFill>
                <a:latin typeface="Open Sans"/>
                <a:ea typeface="Open Sans"/>
                <a:cs typeface="Open Sans"/>
                <a:sym typeface="Open Sans"/>
              </a:rPr>
              <a:t>Folyamatos monitorozás a változások miatt.</a:t>
            </a:r>
            <a:endParaRPr sz="1200" dirty="0">
              <a:solidFill>
                <a:schemeClr val="dk1"/>
              </a:solidFill>
              <a:latin typeface="Open Sans"/>
              <a:ea typeface="Open Sans"/>
              <a:cs typeface="Open Sans"/>
              <a:sym typeface="Open Sans"/>
            </a:endParaRPr>
          </a:p>
        </p:txBody>
      </p:sp>
      <p:cxnSp>
        <p:nvCxnSpPr>
          <p:cNvPr id="345" name="Google Shape;345;p40"/>
          <p:cNvCxnSpPr>
            <a:stCxn id="339" idx="4"/>
            <a:endCxn id="340" idx="0"/>
          </p:cNvCxnSpPr>
          <p:nvPr/>
        </p:nvCxnSpPr>
        <p:spPr>
          <a:xfrm>
            <a:off x="1542650" y="3310863"/>
            <a:ext cx="0" cy="294900"/>
          </a:xfrm>
          <a:prstGeom prst="straightConnector1">
            <a:avLst/>
          </a:prstGeom>
          <a:noFill/>
          <a:ln w="19050" cap="flat" cmpd="sng">
            <a:solidFill>
              <a:schemeClr val="lt1"/>
            </a:solidFill>
            <a:prstDash val="solid"/>
            <a:round/>
            <a:headEnd type="none" w="med" len="med"/>
            <a:tailEnd type="oval" w="med" len="med"/>
          </a:ln>
        </p:spPr>
      </p:cxnSp>
      <p:cxnSp>
        <p:nvCxnSpPr>
          <p:cNvPr id="358" name="Google Shape;358;p40"/>
          <p:cNvCxnSpPr>
            <a:stCxn id="331" idx="6"/>
            <a:endCxn id="339" idx="2"/>
          </p:cNvCxnSpPr>
          <p:nvPr/>
        </p:nvCxnSpPr>
        <p:spPr>
          <a:xfrm flipH="1">
            <a:off x="1428430" y="1431025"/>
            <a:ext cx="6287400" cy="1765500"/>
          </a:xfrm>
          <a:prstGeom prst="bentConnector5">
            <a:avLst>
              <a:gd name="adj1" fmla="val -11337"/>
              <a:gd name="adj2" fmla="val 86743"/>
              <a:gd name="adj3" fmla="val 111372"/>
            </a:avLst>
          </a:prstGeom>
          <a:noFill/>
          <a:ln w="19050" cap="flat" cmpd="sng">
            <a:solidFill>
              <a:schemeClr val="lt1"/>
            </a:solidFill>
            <a:prstDash val="solid"/>
            <a:round/>
            <a:headEnd type="none" w="med" len="med"/>
            <a:tailEnd type="none" w="med" len="med"/>
          </a:ln>
        </p:spPr>
      </p:cxnSp>
      <p:pic>
        <p:nvPicPr>
          <p:cNvPr id="2" name="Picture 1">
            <a:extLst>
              <a:ext uri="{FF2B5EF4-FFF2-40B4-BE49-F238E27FC236}">
                <a16:creationId xmlns:a16="http://schemas.microsoft.com/office/drawing/2014/main" id="{76581AB6-F197-387D-AD81-62BCB41CCAA1}"/>
              </a:ext>
            </a:extLst>
          </p:cNvPr>
          <p:cNvPicPr>
            <a:picLocks noChangeAspect="1"/>
          </p:cNvPicPr>
          <p:nvPr/>
        </p:nvPicPr>
        <p:blipFill>
          <a:blip r:embed="rId3"/>
          <a:stretch>
            <a:fillRect/>
          </a:stretch>
        </p:blipFill>
        <p:spPr>
          <a:xfrm>
            <a:off x="7147339" y="-430751"/>
            <a:ext cx="2049560" cy="155269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C074-03D2-3F79-D611-874B82DE998D}"/>
              </a:ext>
            </a:extLst>
          </p:cNvPr>
          <p:cNvSpPr>
            <a:spLocks noGrp="1"/>
          </p:cNvSpPr>
          <p:nvPr>
            <p:ph type="title"/>
          </p:nvPr>
        </p:nvSpPr>
        <p:spPr/>
        <p:txBody>
          <a:bodyPr/>
          <a:lstStyle/>
          <a:p>
            <a:r>
              <a:rPr lang="hu-HU" dirty="0"/>
              <a:t>CLS modell (METOS AT)</a:t>
            </a:r>
            <a:endParaRPr lang="de-AT" dirty="0"/>
          </a:p>
        </p:txBody>
      </p:sp>
      <p:sp>
        <p:nvSpPr>
          <p:cNvPr id="3" name="Subtitle 2">
            <a:extLst>
              <a:ext uri="{FF2B5EF4-FFF2-40B4-BE49-F238E27FC236}">
                <a16:creationId xmlns:a16="http://schemas.microsoft.com/office/drawing/2014/main" id="{5316C79B-C4E4-0F61-DBC4-971F96353137}"/>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A1B1CC31-9569-ABCC-BE0B-D699109238DC}"/>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02B444D7-08D9-540E-9EEA-AFEF8FBEF758}"/>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69B63742-FDAE-AEF0-4AC9-415DC24D8096}"/>
              </a:ext>
            </a:extLst>
          </p:cNvPr>
          <p:cNvSpPr>
            <a:spLocks noGrp="1"/>
          </p:cNvSpPr>
          <p:nvPr>
            <p:ph type="subTitle" idx="4"/>
          </p:nvPr>
        </p:nvSpPr>
        <p:spPr/>
        <p:txBody>
          <a:bodyPr/>
          <a:lstStyle/>
          <a:p>
            <a:endParaRPr lang="de-AT"/>
          </a:p>
        </p:txBody>
      </p:sp>
      <p:sp>
        <p:nvSpPr>
          <p:cNvPr id="7" name="Subtitle 6">
            <a:extLst>
              <a:ext uri="{FF2B5EF4-FFF2-40B4-BE49-F238E27FC236}">
                <a16:creationId xmlns:a16="http://schemas.microsoft.com/office/drawing/2014/main" id="{5A6DFB50-9B6D-E98D-F426-FD3FBC6AD846}"/>
              </a:ext>
            </a:extLst>
          </p:cNvPr>
          <p:cNvSpPr>
            <a:spLocks noGrp="1"/>
          </p:cNvSpPr>
          <p:nvPr>
            <p:ph type="subTitle" idx="5"/>
          </p:nvPr>
        </p:nvSpPr>
        <p:spPr/>
        <p:txBody>
          <a:bodyPr/>
          <a:lstStyle/>
          <a:p>
            <a:endParaRPr lang="de-AT"/>
          </a:p>
        </p:txBody>
      </p:sp>
      <p:sp>
        <p:nvSpPr>
          <p:cNvPr id="8" name="Subtitle 7">
            <a:extLst>
              <a:ext uri="{FF2B5EF4-FFF2-40B4-BE49-F238E27FC236}">
                <a16:creationId xmlns:a16="http://schemas.microsoft.com/office/drawing/2014/main" id="{32BE6028-B47B-F675-7BE1-7B21B733242E}"/>
              </a:ext>
            </a:extLst>
          </p:cNvPr>
          <p:cNvSpPr>
            <a:spLocks noGrp="1"/>
          </p:cNvSpPr>
          <p:nvPr>
            <p:ph type="subTitle" idx="6"/>
          </p:nvPr>
        </p:nvSpPr>
        <p:spPr/>
        <p:txBody>
          <a:bodyPr/>
          <a:lstStyle/>
          <a:p>
            <a:endParaRPr lang="de-AT"/>
          </a:p>
        </p:txBody>
      </p:sp>
      <p:sp>
        <p:nvSpPr>
          <p:cNvPr id="9" name="Subtitle 8">
            <a:extLst>
              <a:ext uri="{FF2B5EF4-FFF2-40B4-BE49-F238E27FC236}">
                <a16:creationId xmlns:a16="http://schemas.microsoft.com/office/drawing/2014/main" id="{C28DA4D4-D61B-6284-1495-21EF0A7068C7}"/>
              </a:ext>
            </a:extLst>
          </p:cNvPr>
          <p:cNvSpPr>
            <a:spLocks noGrp="1"/>
          </p:cNvSpPr>
          <p:nvPr>
            <p:ph type="subTitle" idx="7"/>
          </p:nvPr>
        </p:nvSpPr>
        <p:spPr/>
        <p:txBody>
          <a:bodyPr/>
          <a:lstStyle/>
          <a:p>
            <a:endParaRPr lang="de-AT"/>
          </a:p>
        </p:txBody>
      </p:sp>
      <p:sp>
        <p:nvSpPr>
          <p:cNvPr id="10" name="Subtitle 9">
            <a:extLst>
              <a:ext uri="{FF2B5EF4-FFF2-40B4-BE49-F238E27FC236}">
                <a16:creationId xmlns:a16="http://schemas.microsoft.com/office/drawing/2014/main" id="{16CDDD53-A41D-DE7C-1070-50A2BEF33280}"/>
              </a:ext>
            </a:extLst>
          </p:cNvPr>
          <p:cNvSpPr>
            <a:spLocks noGrp="1"/>
          </p:cNvSpPr>
          <p:nvPr>
            <p:ph type="subTitle" idx="8"/>
          </p:nvPr>
        </p:nvSpPr>
        <p:spPr/>
        <p:txBody>
          <a:bodyPr/>
          <a:lstStyle/>
          <a:p>
            <a:endParaRPr lang="de-AT"/>
          </a:p>
        </p:txBody>
      </p:sp>
      <p:pic>
        <p:nvPicPr>
          <p:cNvPr id="4098" name="Picture 2" descr="Disease models - sugar beet - METOS® by Pessl Instruments">
            <a:extLst>
              <a:ext uri="{FF2B5EF4-FFF2-40B4-BE49-F238E27FC236}">
                <a16:creationId xmlns:a16="http://schemas.microsoft.com/office/drawing/2014/main" id="{63601DBF-2E37-9BFC-3B9B-5E329266C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1119"/>
            <a:ext cx="9144000" cy="357817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Down 10">
            <a:extLst>
              <a:ext uri="{FF2B5EF4-FFF2-40B4-BE49-F238E27FC236}">
                <a16:creationId xmlns:a16="http://schemas.microsoft.com/office/drawing/2014/main" id="{04736240-727D-C026-5AEC-2FCD564B2C23}"/>
              </a:ext>
            </a:extLst>
          </p:cNvPr>
          <p:cNvSpPr/>
          <p:nvPr/>
        </p:nvSpPr>
        <p:spPr>
          <a:xfrm>
            <a:off x="2828441" y="1573078"/>
            <a:ext cx="278969" cy="6580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Arrow: Down 11">
            <a:extLst>
              <a:ext uri="{FF2B5EF4-FFF2-40B4-BE49-F238E27FC236}">
                <a16:creationId xmlns:a16="http://schemas.microsoft.com/office/drawing/2014/main" id="{C8D73E4B-4C5B-CDFE-9280-B1DE946938EA}"/>
              </a:ext>
            </a:extLst>
          </p:cNvPr>
          <p:cNvSpPr/>
          <p:nvPr/>
        </p:nvSpPr>
        <p:spPr>
          <a:xfrm>
            <a:off x="6757261" y="1735810"/>
            <a:ext cx="232475" cy="67366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Arrow: Down 12">
            <a:extLst>
              <a:ext uri="{FF2B5EF4-FFF2-40B4-BE49-F238E27FC236}">
                <a16:creationId xmlns:a16="http://schemas.microsoft.com/office/drawing/2014/main" id="{F2E1FD90-B743-E3FF-92F8-A3A23208B6FC}"/>
              </a:ext>
            </a:extLst>
          </p:cNvPr>
          <p:cNvSpPr/>
          <p:nvPr/>
        </p:nvSpPr>
        <p:spPr>
          <a:xfrm>
            <a:off x="8283844" y="1735810"/>
            <a:ext cx="148756" cy="6121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TextBox 14">
            <a:extLst>
              <a:ext uri="{FF2B5EF4-FFF2-40B4-BE49-F238E27FC236}">
                <a16:creationId xmlns:a16="http://schemas.microsoft.com/office/drawing/2014/main" id="{509F8CC8-7EC2-04DD-9284-3152FAF87C94}"/>
              </a:ext>
            </a:extLst>
          </p:cNvPr>
          <p:cNvSpPr txBox="1"/>
          <p:nvPr/>
        </p:nvSpPr>
        <p:spPr>
          <a:xfrm>
            <a:off x="0" y="4835723"/>
            <a:ext cx="6520910" cy="307777"/>
          </a:xfrm>
          <a:prstGeom prst="rect">
            <a:avLst/>
          </a:prstGeom>
          <a:noFill/>
        </p:spPr>
        <p:txBody>
          <a:bodyPr wrap="square">
            <a:spAutoFit/>
          </a:bodyPr>
          <a:lstStyle/>
          <a:p>
            <a:r>
              <a:rPr lang="de-AT" dirty="0">
                <a:hlinkClick r:id="rId3"/>
              </a:rPr>
              <a:t>http://www.mdf.coop/cercospora</a:t>
            </a:r>
            <a:r>
              <a:rPr lang="hu-HU" dirty="0"/>
              <a:t> </a:t>
            </a:r>
            <a:r>
              <a:rPr lang="hu-HU" dirty="0" err="1"/>
              <a:t>Useful</a:t>
            </a:r>
            <a:r>
              <a:rPr lang="hu-HU" dirty="0"/>
              <a:t> </a:t>
            </a:r>
            <a:r>
              <a:rPr lang="hu-HU" dirty="0" err="1"/>
              <a:t>page</a:t>
            </a:r>
            <a:endParaRPr lang="de-AT" dirty="0"/>
          </a:p>
        </p:txBody>
      </p:sp>
    </p:spTree>
    <p:extLst>
      <p:ext uri="{BB962C8B-B14F-4D97-AF65-F5344CB8AC3E}">
        <p14:creationId xmlns:p14="http://schemas.microsoft.com/office/powerpoint/2010/main" val="2990892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2380-9B8B-5DDC-30C0-B1EAC301E092}"/>
              </a:ext>
            </a:extLst>
          </p:cNvPr>
          <p:cNvSpPr>
            <a:spLocks noGrp="1"/>
          </p:cNvSpPr>
          <p:nvPr>
            <p:ph type="title"/>
          </p:nvPr>
        </p:nvSpPr>
        <p:spPr/>
        <p:txBody>
          <a:bodyPr/>
          <a:lstStyle/>
          <a:p>
            <a:r>
              <a:rPr lang="hu-HU" dirty="0" err="1"/>
              <a:t>Coffe</a:t>
            </a:r>
            <a:r>
              <a:rPr lang="hu-HU" dirty="0"/>
              <a:t> </a:t>
            </a:r>
            <a:r>
              <a:rPr lang="hu-HU" dirty="0" err="1"/>
              <a:t>Leaf</a:t>
            </a:r>
            <a:r>
              <a:rPr lang="hu-HU" dirty="0"/>
              <a:t> </a:t>
            </a:r>
            <a:r>
              <a:rPr lang="hu-HU" dirty="0" err="1"/>
              <a:t>Rust</a:t>
            </a:r>
            <a:endParaRPr lang="de-AT" dirty="0"/>
          </a:p>
        </p:txBody>
      </p:sp>
      <p:sp>
        <p:nvSpPr>
          <p:cNvPr id="3" name="Subtitle 2">
            <a:extLst>
              <a:ext uri="{FF2B5EF4-FFF2-40B4-BE49-F238E27FC236}">
                <a16:creationId xmlns:a16="http://schemas.microsoft.com/office/drawing/2014/main" id="{3C1F7AF2-E3DC-F0DA-3DE7-37F9BBA9901F}"/>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0DDDF2F5-DB2E-26EA-3DC6-7D24DB2F8467}"/>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DEC638A9-67B8-7CCF-09C7-44ED071E673D}"/>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E0EE9C12-0CE0-19C6-E7B8-02A47D51136B}"/>
              </a:ext>
            </a:extLst>
          </p:cNvPr>
          <p:cNvSpPr>
            <a:spLocks noGrp="1"/>
          </p:cNvSpPr>
          <p:nvPr>
            <p:ph type="subTitle" idx="4"/>
          </p:nvPr>
        </p:nvSpPr>
        <p:spPr/>
        <p:txBody>
          <a:bodyPr/>
          <a:lstStyle/>
          <a:p>
            <a:endParaRPr lang="de-AT"/>
          </a:p>
        </p:txBody>
      </p:sp>
      <p:sp>
        <p:nvSpPr>
          <p:cNvPr id="7" name="Subtitle 6">
            <a:extLst>
              <a:ext uri="{FF2B5EF4-FFF2-40B4-BE49-F238E27FC236}">
                <a16:creationId xmlns:a16="http://schemas.microsoft.com/office/drawing/2014/main" id="{53252999-C08F-8529-D934-D32606EE141F}"/>
              </a:ext>
            </a:extLst>
          </p:cNvPr>
          <p:cNvSpPr>
            <a:spLocks noGrp="1"/>
          </p:cNvSpPr>
          <p:nvPr>
            <p:ph type="subTitle" idx="5"/>
          </p:nvPr>
        </p:nvSpPr>
        <p:spPr/>
        <p:txBody>
          <a:bodyPr/>
          <a:lstStyle/>
          <a:p>
            <a:endParaRPr lang="de-AT"/>
          </a:p>
        </p:txBody>
      </p:sp>
      <p:sp>
        <p:nvSpPr>
          <p:cNvPr id="8" name="Subtitle 7">
            <a:extLst>
              <a:ext uri="{FF2B5EF4-FFF2-40B4-BE49-F238E27FC236}">
                <a16:creationId xmlns:a16="http://schemas.microsoft.com/office/drawing/2014/main" id="{1B3B4C95-CD8D-8277-315A-134895C63F6E}"/>
              </a:ext>
            </a:extLst>
          </p:cNvPr>
          <p:cNvSpPr>
            <a:spLocks noGrp="1"/>
          </p:cNvSpPr>
          <p:nvPr>
            <p:ph type="subTitle" idx="6"/>
          </p:nvPr>
        </p:nvSpPr>
        <p:spPr/>
        <p:txBody>
          <a:bodyPr/>
          <a:lstStyle/>
          <a:p>
            <a:endParaRPr lang="de-AT"/>
          </a:p>
        </p:txBody>
      </p:sp>
      <p:sp>
        <p:nvSpPr>
          <p:cNvPr id="9" name="Subtitle 8">
            <a:extLst>
              <a:ext uri="{FF2B5EF4-FFF2-40B4-BE49-F238E27FC236}">
                <a16:creationId xmlns:a16="http://schemas.microsoft.com/office/drawing/2014/main" id="{4A7A08D6-6F02-2217-F39E-99644FAE3283}"/>
              </a:ext>
            </a:extLst>
          </p:cNvPr>
          <p:cNvSpPr>
            <a:spLocks noGrp="1"/>
          </p:cNvSpPr>
          <p:nvPr>
            <p:ph type="subTitle" idx="7"/>
          </p:nvPr>
        </p:nvSpPr>
        <p:spPr/>
        <p:txBody>
          <a:bodyPr/>
          <a:lstStyle/>
          <a:p>
            <a:endParaRPr lang="de-AT"/>
          </a:p>
        </p:txBody>
      </p:sp>
      <p:sp>
        <p:nvSpPr>
          <p:cNvPr id="10" name="Subtitle 9">
            <a:extLst>
              <a:ext uri="{FF2B5EF4-FFF2-40B4-BE49-F238E27FC236}">
                <a16:creationId xmlns:a16="http://schemas.microsoft.com/office/drawing/2014/main" id="{8780E34C-DDB8-4467-2AC8-5DAF720D588C}"/>
              </a:ext>
            </a:extLst>
          </p:cNvPr>
          <p:cNvSpPr>
            <a:spLocks noGrp="1"/>
          </p:cNvSpPr>
          <p:nvPr>
            <p:ph type="subTitle" idx="8"/>
          </p:nvPr>
        </p:nvSpPr>
        <p:spPr/>
        <p:txBody>
          <a:bodyPr/>
          <a:lstStyle/>
          <a:p>
            <a:endParaRPr lang="de-AT"/>
          </a:p>
        </p:txBody>
      </p:sp>
      <p:pic>
        <p:nvPicPr>
          <p:cNvPr id="12" name="Picture 11">
            <a:extLst>
              <a:ext uri="{FF2B5EF4-FFF2-40B4-BE49-F238E27FC236}">
                <a16:creationId xmlns:a16="http://schemas.microsoft.com/office/drawing/2014/main" id="{354394F9-DDC8-BAAF-8E27-10DA757019EE}"/>
              </a:ext>
            </a:extLst>
          </p:cNvPr>
          <p:cNvPicPr>
            <a:picLocks noChangeAspect="1"/>
          </p:cNvPicPr>
          <p:nvPr/>
        </p:nvPicPr>
        <p:blipFill>
          <a:blip r:embed="rId2"/>
          <a:stretch>
            <a:fillRect/>
          </a:stretch>
        </p:blipFill>
        <p:spPr>
          <a:xfrm>
            <a:off x="523067" y="1129300"/>
            <a:ext cx="8097865" cy="3888969"/>
          </a:xfrm>
          <a:prstGeom prst="rect">
            <a:avLst/>
          </a:prstGeom>
        </p:spPr>
      </p:pic>
      <p:sp>
        <p:nvSpPr>
          <p:cNvPr id="14" name="TextBox 13">
            <a:extLst>
              <a:ext uri="{FF2B5EF4-FFF2-40B4-BE49-F238E27FC236}">
                <a16:creationId xmlns:a16="http://schemas.microsoft.com/office/drawing/2014/main" id="{DE250309-2087-BBA3-55D2-2CD1C94FBDAC}"/>
              </a:ext>
            </a:extLst>
          </p:cNvPr>
          <p:cNvSpPr txBox="1"/>
          <p:nvPr/>
        </p:nvSpPr>
        <p:spPr>
          <a:xfrm>
            <a:off x="5523209" y="4578428"/>
            <a:ext cx="4302717" cy="400110"/>
          </a:xfrm>
          <a:prstGeom prst="rect">
            <a:avLst/>
          </a:prstGeom>
          <a:noFill/>
        </p:spPr>
        <p:txBody>
          <a:bodyPr wrap="square">
            <a:spAutoFit/>
          </a:bodyPr>
          <a:lstStyle/>
          <a:p>
            <a:r>
              <a:rPr lang="de-AT" sz="1000" dirty="0"/>
              <a:t>https://www.frontiersin.org/journals/environmental-science/articles/10.3389/fenvs.2018.00063/full</a:t>
            </a:r>
          </a:p>
        </p:txBody>
      </p:sp>
    </p:spTree>
    <p:extLst>
      <p:ext uri="{BB962C8B-B14F-4D97-AF65-F5344CB8AC3E}">
        <p14:creationId xmlns:p14="http://schemas.microsoft.com/office/powerpoint/2010/main" val="465320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735E-293D-FA8C-16DF-BCF5AF666ED1}"/>
              </a:ext>
            </a:extLst>
          </p:cNvPr>
          <p:cNvSpPr>
            <a:spLocks noGrp="1"/>
          </p:cNvSpPr>
          <p:nvPr>
            <p:ph type="title"/>
          </p:nvPr>
        </p:nvSpPr>
        <p:spPr>
          <a:xfrm>
            <a:off x="713250" y="253141"/>
            <a:ext cx="7717500" cy="594300"/>
          </a:xfrm>
        </p:spPr>
        <p:txBody>
          <a:bodyPr/>
          <a:lstStyle/>
          <a:p>
            <a:r>
              <a:rPr lang="hu-HU" dirty="0"/>
              <a:t>Modell és valóság</a:t>
            </a:r>
            <a:endParaRPr lang="de-AT" dirty="0"/>
          </a:p>
        </p:txBody>
      </p:sp>
      <p:sp>
        <p:nvSpPr>
          <p:cNvPr id="3" name="Subtitle 2">
            <a:extLst>
              <a:ext uri="{FF2B5EF4-FFF2-40B4-BE49-F238E27FC236}">
                <a16:creationId xmlns:a16="http://schemas.microsoft.com/office/drawing/2014/main" id="{C6A2962E-6BD8-C833-4697-4829F998902D}"/>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C9ABBDB3-C61E-19CA-8592-45065881BE69}"/>
              </a:ext>
            </a:extLst>
          </p:cNvPr>
          <p:cNvSpPr>
            <a:spLocks noGrp="1"/>
          </p:cNvSpPr>
          <p:nvPr>
            <p:ph type="subTitle" idx="2"/>
          </p:nvPr>
        </p:nvSpPr>
        <p:spPr/>
        <p:txBody>
          <a:bodyPr/>
          <a:lstStyle/>
          <a:p>
            <a:endParaRPr lang="de-AT"/>
          </a:p>
        </p:txBody>
      </p:sp>
      <p:sp>
        <p:nvSpPr>
          <p:cNvPr id="5" name="Subtitle 4">
            <a:extLst>
              <a:ext uri="{FF2B5EF4-FFF2-40B4-BE49-F238E27FC236}">
                <a16:creationId xmlns:a16="http://schemas.microsoft.com/office/drawing/2014/main" id="{8D652199-950F-16D3-35AE-F40B70FF80A8}"/>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D1086EC3-649E-271B-888A-FC77DE4DE0D6}"/>
              </a:ext>
            </a:extLst>
          </p:cNvPr>
          <p:cNvSpPr>
            <a:spLocks noGrp="1"/>
          </p:cNvSpPr>
          <p:nvPr>
            <p:ph type="subTitle" idx="4"/>
          </p:nvPr>
        </p:nvSpPr>
        <p:spPr/>
        <p:txBody>
          <a:bodyPr/>
          <a:lstStyle/>
          <a:p>
            <a:endParaRPr lang="de-AT"/>
          </a:p>
        </p:txBody>
      </p:sp>
      <p:sp>
        <p:nvSpPr>
          <p:cNvPr id="7" name="Subtitle 6">
            <a:extLst>
              <a:ext uri="{FF2B5EF4-FFF2-40B4-BE49-F238E27FC236}">
                <a16:creationId xmlns:a16="http://schemas.microsoft.com/office/drawing/2014/main" id="{95C44685-9D69-3D07-7E26-FCA6E0BB12EA}"/>
              </a:ext>
            </a:extLst>
          </p:cNvPr>
          <p:cNvSpPr>
            <a:spLocks noGrp="1"/>
          </p:cNvSpPr>
          <p:nvPr>
            <p:ph type="subTitle" idx="5"/>
          </p:nvPr>
        </p:nvSpPr>
        <p:spPr/>
        <p:txBody>
          <a:bodyPr/>
          <a:lstStyle/>
          <a:p>
            <a:endParaRPr lang="de-AT"/>
          </a:p>
        </p:txBody>
      </p:sp>
      <p:sp>
        <p:nvSpPr>
          <p:cNvPr id="8" name="Subtitle 7">
            <a:extLst>
              <a:ext uri="{FF2B5EF4-FFF2-40B4-BE49-F238E27FC236}">
                <a16:creationId xmlns:a16="http://schemas.microsoft.com/office/drawing/2014/main" id="{49113849-CDB3-90F1-711C-C57A215175DC}"/>
              </a:ext>
            </a:extLst>
          </p:cNvPr>
          <p:cNvSpPr>
            <a:spLocks noGrp="1"/>
          </p:cNvSpPr>
          <p:nvPr>
            <p:ph type="subTitle" idx="6"/>
          </p:nvPr>
        </p:nvSpPr>
        <p:spPr/>
        <p:txBody>
          <a:bodyPr/>
          <a:lstStyle/>
          <a:p>
            <a:endParaRPr lang="de-AT"/>
          </a:p>
        </p:txBody>
      </p:sp>
      <p:sp>
        <p:nvSpPr>
          <p:cNvPr id="9" name="Subtitle 8">
            <a:extLst>
              <a:ext uri="{FF2B5EF4-FFF2-40B4-BE49-F238E27FC236}">
                <a16:creationId xmlns:a16="http://schemas.microsoft.com/office/drawing/2014/main" id="{66F6BB26-84A4-7DB5-3181-BD3E8A8CF7B5}"/>
              </a:ext>
            </a:extLst>
          </p:cNvPr>
          <p:cNvSpPr>
            <a:spLocks noGrp="1"/>
          </p:cNvSpPr>
          <p:nvPr>
            <p:ph type="subTitle" idx="7"/>
          </p:nvPr>
        </p:nvSpPr>
        <p:spPr/>
        <p:txBody>
          <a:bodyPr/>
          <a:lstStyle/>
          <a:p>
            <a:endParaRPr lang="de-AT"/>
          </a:p>
        </p:txBody>
      </p:sp>
      <p:sp>
        <p:nvSpPr>
          <p:cNvPr id="10" name="Subtitle 9">
            <a:extLst>
              <a:ext uri="{FF2B5EF4-FFF2-40B4-BE49-F238E27FC236}">
                <a16:creationId xmlns:a16="http://schemas.microsoft.com/office/drawing/2014/main" id="{C6E6E6E7-7817-37BA-260D-1926A2C4C0AE}"/>
              </a:ext>
            </a:extLst>
          </p:cNvPr>
          <p:cNvSpPr>
            <a:spLocks noGrp="1"/>
          </p:cNvSpPr>
          <p:nvPr>
            <p:ph type="subTitle" idx="8"/>
          </p:nvPr>
        </p:nvSpPr>
        <p:spPr/>
        <p:txBody>
          <a:bodyPr/>
          <a:lstStyle/>
          <a:p>
            <a:endParaRPr lang="de-AT"/>
          </a:p>
        </p:txBody>
      </p:sp>
      <p:pic>
        <p:nvPicPr>
          <p:cNvPr id="12" name="Picture 11">
            <a:extLst>
              <a:ext uri="{FF2B5EF4-FFF2-40B4-BE49-F238E27FC236}">
                <a16:creationId xmlns:a16="http://schemas.microsoft.com/office/drawing/2014/main" id="{A59EB327-A436-2C8D-9FFF-50D116B0A0BD}"/>
              </a:ext>
            </a:extLst>
          </p:cNvPr>
          <p:cNvPicPr>
            <a:picLocks noChangeAspect="1"/>
          </p:cNvPicPr>
          <p:nvPr/>
        </p:nvPicPr>
        <p:blipFill>
          <a:blip r:embed="rId2"/>
          <a:stretch>
            <a:fillRect/>
          </a:stretch>
        </p:blipFill>
        <p:spPr>
          <a:xfrm>
            <a:off x="1561661" y="982540"/>
            <a:ext cx="5663675" cy="4052059"/>
          </a:xfrm>
          <a:prstGeom prst="rect">
            <a:avLst/>
          </a:prstGeom>
        </p:spPr>
      </p:pic>
    </p:spTree>
    <p:extLst>
      <p:ext uri="{BB962C8B-B14F-4D97-AF65-F5344CB8AC3E}">
        <p14:creationId xmlns:p14="http://schemas.microsoft.com/office/powerpoint/2010/main" val="327960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265723" y="535000"/>
            <a:ext cx="4767385" cy="10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2400" dirty="0"/>
              <a:t>Miből épül fel egy modern meteorológiai állomás</a:t>
            </a:r>
            <a:r>
              <a:rPr lang="en" sz="2400" dirty="0"/>
              <a:t>?</a:t>
            </a:r>
            <a:endParaRPr sz="2400" dirty="0"/>
          </a:p>
        </p:txBody>
      </p:sp>
      <p:sp>
        <p:nvSpPr>
          <p:cNvPr id="207" name="Google Shape;207;p32"/>
          <p:cNvSpPr txBox="1">
            <a:spLocks noGrp="1"/>
          </p:cNvSpPr>
          <p:nvPr>
            <p:ph type="body" idx="1"/>
          </p:nvPr>
        </p:nvSpPr>
        <p:spPr>
          <a:xfrm>
            <a:off x="715100" y="1819650"/>
            <a:ext cx="3678300" cy="278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a:solidFill>
                  <a:schemeClr val="dk1"/>
                </a:solidFill>
              </a:rPr>
              <a:t>Szenzorok, melyek segítik a környezeti paraméterek monitorozását</a:t>
            </a:r>
            <a:r>
              <a:rPr lang="de-AT" dirty="0">
                <a:solidFill>
                  <a:schemeClr val="dk1"/>
                </a:solidFill>
              </a:rPr>
              <a:t>:</a:t>
            </a:r>
          </a:p>
          <a:p>
            <a:pPr marL="457200" lvl="0" indent="-304800" algn="l" rtl="0">
              <a:spcBef>
                <a:spcPts val="1000"/>
              </a:spcBef>
              <a:spcAft>
                <a:spcPts val="0"/>
              </a:spcAft>
              <a:buSzPts val="1200"/>
              <a:buChar char="●"/>
            </a:pPr>
            <a:r>
              <a:rPr lang="hu-HU" dirty="0">
                <a:solidFill>
                  <a:schemeClr val="dk1"/>
                </a:solidFill>
              </a:rPr>
              <a:t>Levegő hőmérséklet és páratartalom szenzor</a:t>
            </a:r>
          </a:p>
          <a:p>
            <a:pPr marL="457200" lvl="0" indent="-304800" algn="l" rtl="0">
              <a:spcBef>
                <a:spcPts val="1000"/>
              </a:spcBef>
              <a:spcAft>
                <a:spcPts val="0"/>
              </a:spcAft>
              <a:buSzPts val="1200"/>
              <a:buChar char="●"/>
            </a:pPr>
            <a:r>
              <a:rPr lang="hu-HU" dirty="0">
                <a:solidFill>
                  <a:schemeClr val="dk1"/>
                </a:solidFill>
              </a:rPr>
              <a:t>Nagy területeket reprezentál, a domborzat miatt növelni kell a szenzorok számát hegyvidékeken.</a:t>
            </a:r>
            <a:endParaRPr dirty="0">
              <a:solidFill>
                <a:schemeClr val="dk1"/>
              </a:solidFill>
            </a:endParaRPr>
          </a:p>
          <a:p>
            <a:pPr marL="0" lvl="0" indent="0" algn="l" rtl="0">
              <a:spcBef>
                <a:spcPts val="500"/>
              </a:spcBef>
              <a:spcAft>
                <a:spcPts val="0"/>
              </a:spcAft>
              <a:buNone/>
            </a:pPr>
            <a:endParaRPr lang="hu-HU" dirty="0">
              <a:solidFill>
                <a:schemeClr val="dk1"/>
              </a:solidFill>
            </a:endParaRPr>
          </a:p>
          <a:p>
            <a:pPr marL="0" lvl="0" indent="0" algn="l" rtl="0">
              <a:spcBef>
                <a:spcPts val="500"/>
              </a:spcBef>
              <a:spcAft>
                <a:spcPts val="0"/>
              </a:spcAft>
              <a:buNone/>
            </a:pPr>
            <a:r>
              <a:rPr lang="hu-HU" dirty="0">
                <a:solidFill>
                  <a:schemeClr val="dk1"/>
                </a:solidFill>
              </a:rPr>
              <a:t>A lamellák a napsütés elleni védelmet biztosítják.</a:t>
            </a:r>
          </a:p>
          <a:p>
            <a:pPr marL="0" lvl="0" indent="0" algn="l" rtl="0">
              <a:spcBef>
                <a:spcPts val="500"/>
              </a:spcBef>
              <a:spcAft>
                <a:spcPts val="0"/>
              </a:spcAft>
              <a:buNone/>
            </a:pPr>
            <a:r>
              <a:rPr lang="hu-HU" dirty="0">
                <a:solidFill>
                  <a:schemeClr val="dk1"/>
                </a:solidFill>
              </a:rPr>
              <a:t>A szenzor egyszerre méri a relatív páratartalmat és a léghőmérsékletet. </a:t>
            </a:r>
          </a:p>
          <a:p>
            <a:pPr marL="0" lvl="0" indent="0" algn="l" rtl="0">
              <a:spcBef>
                <a:spcPts val="500"/>
              </a:spcBef>
              <a:spcAft>
                <a:spcPts val="0"/>
              </a:spcAft>
              <a:buNone/>
            </a:pPr>
            <a:endParaRPr lang="hu-HU" dirty="0">
              <a:solidFill>
                <a:schemeClr val="dk1"/>
              </a:solidFill>
            </a:endParaRPr>
          </a:p>
          <a:p>
            <a:pPr marL="0" lvl="0" indent="0" algn="l" rtl="0">
              <a:spcBef>
                <a:spcPts val="500"/>
              </a:spcBef>
              <a:spcAft>
                <a:spcPts val="0"/>
              </a:spcAft>
              <a:buNone/>
            </a:pPr>
            <a:r>
              <a:rPr lang="hu-HU" dirty="0">
                <a:solidFill>
                  <a:schemeClr val="dk1"/>
                </a:solidFill>
              </a:rPr>
              <a:t>Például: </a:t>
            </a:r>
            <a:r>
              <a:rPr lang="hu-HU" dirty="0" err="1">
                <a:solidFill>
                  <a:schemeClr val="dk1"/>
                </a:solidFill>
              </a:rPr>
              <a:t>Hygroclip</a:t>
            </a:r>
            <a:r>
              <a:rPr lang="hu-HU" dirty="0">
                <a:solidFill>
                  <a:schemeClr val="dk1"/>
                </a:solidFill>
              </a:rPr>
              <a:t> </a:t>
            </a:r>
            <a:r>
              <a:rPr lang="hu-HU" dirty="0" err="1">
                <a:solidFill>
                  <a:schemeClr val="dk1"/>
                </a:solidFill>
              </a:rPr>
              <a:t>brand</a:t>
            </a:r>
            <a:endParaRPr lang="hu-HU" dirty="0">
              <a:solidFill>
                <a:schemeClr val="dk1"/>
              </a:solidFill>
            </a:endParaRPr>
          </a:p>
        </p:txBody>
      </p:sp>
      <p:pic>
        <p:nvPicPr>
          <p:cNvPr id="2" name="Picture 1">
            <a:extLst>
              <a:ext uri="{FF2B5EF4-FFF2-40B4-BE49-F238E27FC236}">
                <a16:creationId xmlns:a16="http://schemas.microsoft.com/office/drawing/2014/main" id="{1BFC214A-9A21-08A4-52A4-FA6D9D910F34}"/>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1026" name="Picture 2" descr="Temperature sensors - METOS® by Pessl Instruments">
            <a:extLst>
              <a:ext uri="{FF2B5EF4-FFF2-40B4-BE49-F238E27FC236}">
                <a16:creationId xmlns:a16="http://schemas.microsoft.com/office/drawing/2014/main" id="{33C8408B-7C38-D67A-B3FF-70A2EE46FCBF}"/>
              </a:ext>
            </a:extLst>
          </p:cNvPr>
          <p:cNvPicPr>
            <a:picLocks noGrp="1" noChangeAspect="1" noChangeArrowheads="1"/>
          </p:cNvPicPr>
          <p:nvPr>
            <p:ph type="pic" idx="2"/>
          </p:nvPr>
        </p:nvPicPr>
        <p:blipFill>
          <a:blip r:embed="rId4">
            <a:extLst>
              <a:ext uri="{28A0092B-C50C-407E-A947-70E740481C1C}">
                <a14:useLocalDpi xmlns:a14="http://schemas.microsoft.com/office/drawing/2010/main" val="0"/>
              </a:ext>
            </a:extLst>
          </a:blip>
          <a:srcRect l="13340" r="133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143000" y="114300"/>
            <a:ext cx="68580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e-IL" sz="2100" b="1" dirty="0">
                <a:solidFill>
                  <a:schemeClr val="accent1"/>
                </a:solidFill>
                <a:latin typeface="Times New Roman" charset="0"/>
              </a:rPr>
              <a:t>A </a:t>
            </a:r>
            <a:r>
              <a:rPr lang="en-US" altLang="he-IL" sz="2100" b="1" i="1" dirty="0">
                <a:solidFill>
                  <a:schemeClr val="accent1"/>
                </a:solidFill>
                <a:latin typeface="Times New Roman" charset="0"/>
              </a:rPr>
              <a:t>V</a:t>
            </a:r>
            <a:r>
              <a:rPr lang="hu-HU" altLang="he-IL" sz="2100" b="1" i="1" dirty="0" err="1">
                <a:solidFill>
                  <a:schemeClr val="accent1"/>
                </a:solidFill>
                <a:latin typeface="Times New Roman" charset="0"/>
              </a:rPr>
              <a:t>enturia</a:t>
            </a:r>
            <a:r>
              <a:rPr lang="en-US" altLang="he-IL" sz="2100" b="1" i="1" dirty="0">
                <a:solidFill>
                  <a:schemeClr val="accent1"/>
                </a:solidFill>
                <a:latin typeface="Times New Roman" charset="0"/>
              </a:rPr>
              <a:t> </a:t>
            </a:r>
            <a:r>
              <a:rPr lang="en-US" altLang="he-IL" sz="2100" b="1" i="1" dirty="0" err="1">
                <a:solidFill>
                  <a:schemeClr val="accent1"/>
                </a:solidFill>
                <a:latin typeface="Times New Roman" charset="0"/>
              </a:rPr>
              <a:t>inaequalis</a:t>
            </a:r>
            <a:r>
              <a:rPr lang="en-US" altLang="he-IL" sz="2100" b="1" i="1" dirty="0">
                <a:solidFill>
                  <a:schemeClr val="accent1"/>
                </a:solidFill>
                <a:latin typeface="Times New Roman" charset="0"/>
              </a:rPr>
              <a:t> </a:t>
            </a:r>
            <a:r>
              <a:rPr lang="en-US" altLang="he-IL" sz="2100" b="1" dirty="0" err="1">
                <a:solidFill>
                  <a:schemeClr val="accent1"/>
                </a:solidFill>
                <a:latin typeface="Times New Roman" charset="0"/>
              </a:rPr>
              <a:t>által</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okozott</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almafertőzések</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előfordulásának</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előrejelzéséből</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eredő</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következmények</a:t>
            </a:r>
            <a:r>
              <a:rPr lang="en-US" altLang="he-IL" sz="2100" b="1" dirty="0">
                <a:solidFill>
                  <a:schemeClr val="accent1"/>
                </a:solidFill>
                <a:latin typeface="Times New Roman" charset="0"/>
              </a:rPr>
              <a:t> a </a:t>
            </a:r>
            <a:r>
              <a:rPr lang="en-US" altLang="he-IL" sz="2100" b="1" dirty="0" err="1">
                <a:solidFill>
                  <a:schemeClr val="accent1"/>
                </a:solidFill>
                <a:latin typeface="Times New Roman" charset="0"/>
              </a:rPr>
              <a:t>termelői</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intézkedésekre</a:t>
            </a:r>
            <a:r>
              <a:rPr lang="en-US" altLang="he-IL" sz="2100" b="1" dirty="0">
                <a:solidFill>
                  <a:schemeClr val="accent1"/>
                </a:solidFill>
                <a:latin typeface="Times New Roman" charset="0"/>
              </a:rPr>
              <a:t> </a:t>
            </a:r>
            <a:r>
              <a:rPr lang="en-US" altLang="he-IL" sz="2100" b="1" dirty="0" err="1">
                <a:solidFill>
                  <a:schemeClr val="accent1"/>
                </a:solidFill>
                <a:latin typeface="Times New Roman" charset="0"/>
              </a:rPr>
              <a:t>nézve</a:t>
            </a:r>
            <a:endParaRPr lang="en-US" altLang="en-US" sz="2100" b="1" dirty="0">
              <a:solidFill>
                <a:schemeClr val="accent1"/>
              </a:solidFill>
              <a:latin typeface="Times New Roman" charset="0"/>
            </a:endParaRPr>
          </a:p>
        </p:txBody>
      </p:sp>
      <p:grpSp>
        <p:nvGrpSpPr>
          <p:cNvPr id="50180" name="Group 4"/>
          <p:cNvGrpSpPr>
            <a:grpSpLocks/>
          </p:cNvGrpSpPr>
          <p:nvPr/>
        </p:nvGrpSpPr>
        <p:grpSpPr bwMode="auto">
          <a:xfrm>
            <a:off x="1438276" y="1759745"/>
            <a:ext cx="3898107" cy="3030141"/>
            <a:chOff x="1400" y="1566"/>
            <a:chExt cx="3274" cy="2545"/>
          </a:xfrm>
        </p:grpSpPr>
        <p:sp>
          <p:nvSpPr>
            <p:cNvPr id="50181" name="Rectangle 5"/>
            <p:cNvSpPr>
              <a:spLocks noChangeArrowheads="1"/>
            </p:cNvSpPr>
            <p:nvPr/>
          </p:nvSpPr>
          <p:spPr bwMode="auto">
            <a:xfrm>
              <a:off x="1825" y="1761"/>
              <a:ext cx="2847" cy="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sz="1050"/>
            </a:p>
          </p:txBody>
        </p:sp>
        <p:sp>
          <p:nvSpPr>
            <p:cNvPr id="50182" name="Line 6"/>
            <p:cNvSpPr>
              <a:spLocks noChangeShapeType="1"/>
            </p:cNvSpPr>
            <p:nvPr/>
          </p:nvSpPr>
          <p:spPr bwMode="auto">
            <a:xfrm>
              <a:off x="1825" y="1761"/>
              <a:ext cx="2" cy="197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83" name="Line 7"/>
            <p:cNvSpPr>
              <a:spLocks noChangeShapeType="1"/>
            </p:cNvSpPr>
            <p:nvPr/>
          </p:nvSpPr>
          <p:spPr bwMode="auto">
            <a:xfrm>
              <a:off x="1782" y="3733"/>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84" name="Line 8"/>
            <p:cNvSpPr>
              <a:spLocks noChangeShapeType="1"/>
            </p:cNvSpPr>
            <p:nvPr/>
          </p:nvSpPr>
          <p:spPr bwMode="auto">
            <a:xfrm>
              <a:off x="1782" y="3448"/>
              <a:ext cx="4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85" name="Line 9"/>
            <p:cNvSpPr>
              <a:spLocks noChangeShapeType="1"/>
            </p:cNvSpPr>
            <p:nvPr/>
          </p:nvSpPr>
          <p:spPr bwMode="auto">
            <a:xfrm>
              <a:off x="1782" y="3173"/>
              <a:ext cx="4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86" name="Line 10"/>
            <p:cNvSpPr>
              <a:spLocks noChangeShapeType="1"/>
            </p:cNvSpPr>
            <p:nvPr/>
          </p:nvSpPr>
          <p:spPr bwMode="auto">
            <a:xfrm>
              <a:off x="1782" y="2889"/>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87" name="Line 11"/>
            <p:cNvSpPr>
              <a:spLocks noChangeShapeType="1"/>
            </p:cNvSpPr>
            <p:nvPr/>
          </p:nvSpPr>
          <p:spPr bwMode="auto">
            <a:xfrm>
              <a:off x="1782" y="2604"/>
              <a:ext cx="4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88" name="Line 12"/>
            <p:cNvSpPr>
              <a:spLocks noChangeShapeType="1"/>
            </p:cNvSpPr>
            <p:nvPr/>
          </p:nvSpPr>
          <p:spPr bwMode="auto">
            <a:xfrm>
              <a:off x="1782" y="2320"/>
              <a:ext cx="4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89" name="Line 13"/>
            <p:cNvSpPr>
              <a:spLocks noChangeShapeType="1"/>
            </p:cNvSpPr>
            <p:nvPr/>
          </p:nvSpPr>
          <p:spPr bwMode="auto">
            <a:xfrm>
              <a:off x="1782" y="2045"/>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0" name="Line 14"/>
            <p:cNvSpPr>
              <a:spLocks noChangeShapeType="1"/>
            </p:cNvSpPr>
            <p:nvPr/>
          </p:nvSpPr>
          <p:spPr bwMode="auto">
            <a:xfrm>
              <a:off x="1782" y="1761"/>
              <a:ext cx="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1" name="Line 15"/>
            <p:cNvSpPr>
              <a:spLocks noChangeShapeType="1"/>
            </p:cNvSpPr>
            <p:nvPr/>
          </p:nvSpPr>
          <p:spPr bwMode="auto">
            <a:xfrm>
              <a:off x="1825" y="3733"/>
              <a:ext cx="28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2" name="Line 16"/>
            <p:cNvSpPr>
              <a:spLocks noChangeShapeType="1"/>
            </p:cNvSpPr>
            <p:nvPr/>
          </p:nvSpPr>
          <p:spPr bwMode="auto">
            <a:xfrm flipV="1">
              <a:off x="1825" y="3733"/>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3" name="Line 17"/>
            <p:cNvSpPr>
              <a:spLocks noChangeShapeType="1"/>
            </p:cNvSpPr>
            <p:nvPr/>
          </p:nvSpPr>
          <p:spPr bwMode="auto">
            <a:xfrm flipV="1">
              <a:off x="2394" y="3733"/>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4" name="Line 18"/>
            <p:cNvSpPr>
              <a:spLocks noChangeShapeType="1"/>
            </p:cNvSpPr>
            <p:nvPr/>
          </p:nvSpPr>
          <p:spPr bwMode="auto">
            <a:xfrm flipV="1">
              <a:off x="2964" y="3733"/>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5" name="Line 19"/>
            <p:cNvSpPr>
              <a:spLocks noChangeShapeType="1"/>
            </p:cNvSpPr>
            <p:nvPr/>
          </p:nvSpPr>
          <p:spPr bwMode="auto">
            <a:xfrm flipV="1">
              <a:off x="3534" y="3733"/>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6" name="Line 20"/>
            <p:cNvSpPr>
              <a:spLocks noChangeShapeType="1"/>
            </p:cNvSpPr>
            <p:nvPr/>
          </p:nvSpPr>
          <p:spPr bwMode="auto">
            <a:xfrm flipV="1">
              <a:off x="4102" y="3733"/>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7" name="Line 21"/>
            <p:cNvSpPr>
              <a:spLocks noChangeShapeType="1"/>
            </p:cNvSpPr>
            <p:nvPr/>
          </p:nvSpPr>
          <p:spPr bwMode="auto">
            <a:xfrm flipV="1">
              <a:off x="4672" y="3733"/>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IN" sz="1050"/>
            </a:p>
          </p:txBody>
        </p:sp>
        <p:sp>
          <p:nvSpPr>
            <p:cNvPr id="50198" name="Rectangle 22"/>
            <p:cNvSpPr>
              <a:spLocks noChangeArrowheads="1"/>
            </p:cNvSpPr>
            <p:nvPr/>
          </p:nvSpPr>
          <p:spPr bwMode="auto">
            <a:xfrm>
              <a:off x="1809" y="1785"/>
              <a:ext cx="2847" cy="1972"/>
            </a:xfrm>
            <a:prstGeom prst="rect">
              <a:avLst/>
            </a:prstGeom>
            <a:solidFill>
              <a:schemeClr val="folHlink"/>
            </a:solidFill>
            <a:ln w="9525">
              <a:solidFill>
                <a:srgbClr val="000000"/>
              </a:solidFill>
              <a:miter lim="800000"/>
              <a:headEnd/>
              <a:tailEnd/>
            </a:ln>
          </p:spPr>
          <p:txBody>
            <a:bodyPr/>
            <a:lstStyle/>
            <a:p>
              <a:endParaRPr lang="en-IN" sz="1050"/>
            </a:p>
          </p:txBody>
        </p:sp>
        <p:sp>
          <p:nvSpPr>
            <p:cNvPr id="50199" name="Text Box 23"/>
            <p:cNvSpPr txBox="1">
              <a:spLocks noChangeArrowheads="1"/>
            </p:cNvSpPr>
            <p:nvPr/>
          </p:nvSpPr>
          <p:spPr bwMode="auto">
            <a:xfrm>
              <a:off x="2145" y="3801"/>
              <a:ext cx="215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e-IL" sz="1800" b="1" dirty="0">
                  <a:latin typeface="Times New Roman" charset="0"/>
                </a:rPr>
                <a:t>Temperature (</a:t>
              </a:r>
              <a:r>
                <a:rPr lang="en-US" altLang="he-IL" sz="1800" b="1" baseline="30000" dirty="0" err="1">
                  <a:latin typeface="Times New Roman" charset="0"/>
                </a:rPr>
                <a:t>o</a:t>
              </a:r>
              <a:r>
                <a:rPr lang="en-US" altLang="he-IL" sz="1800" b="1" dirty="0" err="1">
                  <a:latin typeface="Times New Roman" charset="0"/>
                </a:rPr>
                <a:t>C</a:t>
              </a:r>
              <a:r>
                <a:rPr lang="en-US" altLang="he-IL" sz="1800" b="1" dirty="0">
                  <a:latin typeface="Times New Roman" charset="0"/>
                </a:rPr>
                <a:t>)</a:t>
              </a:r>
            </a:p>
          </p:txBody>
        </p:sp>
        <p:sp>
          <p:nvSpPr>
            <p:cNvPr id="50200" name="Text Box 24"/>
            <p:cNvSpPr txBox="1">
              <a:spLocks noChangeArrowheads="1"/>
            </p:cNvSpPr>
            <p:nvPr/>
          </p:nvSpPr>
          <p:spPr bwMode="auto">
            <a:xfrm rot="16200000">
              <a:off x="336" y="2630"/>
              <a:ext cx="240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e-IL" sz="1500" b="1" dirty="0">
                  <a:latin typeface="Times New Roman" charset="0"/>
                </a:rPr>
                <a:t>Duration of RH&gt;90% (</a:t>
              </a:r>
              <a:r>
                <a:rPr lang="en-US" altLang="he-IL" sz="1500" b="1" dirty="0" err="1">
                  <a:latin typeface="Times New Roman" charset="0"/>
                </a:rPr>
                <a:t>hrs</a:t>
              </a:r>
              <a:r>
                <a:rPr lang="en-US" altLang="he-IL" sz="1500" b="1" dirty="0">
                  <a:latin typeface="Times New Roman" charset="0"/>
                </a:rPr>
                <a:t>)</a:t>
              </a:r>
            </a:p>
          </p:txBody>
        </p:sp>
        <p:sp>
          <p:nvSpPr>
            <p:cNvPr id="50201" name="Text Box 25"/>
            <p:cNvSpPr txBox="1">
              <a:spLocks noChangeArrowheads="1"/>
            </p:cNvSpPr>
            <p:nvPr/>
          </p:nvSpPr>
          <p:spPr bwMode="auto">
            <a:xfrm>
              <a:off x="1832" y="3408"/>
              <a:ext cx="124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altLang="he-IL" sz="1050" b="1" dirty="0">
                  <a:latin typeface="Times New Roman" charset="0"/>
                </a:rPr>
                <a:t>Nincs fertőzés</a:t>
              </a:r>
              <a:endParaRPr lang="en-US" altLang="he-IL" sz="1050" b="1" dirty="0">
                <a:latin typeface="Times New Roman" charset="0"/>
              </a:endParaRPr>
            </a:p>
          </p:txBody>
        </p:sp>
        <p:sp>
          <p:nvSpPr>
            <p:cNvPr id="50202" name="Text Box 26"/>
            <p:cNvSpPr txBox="1">
              <a:spLocks noChangeArrowheads="1"/>
            </p:cNvSpPr>
            <p:nvPr/>
          </p:nvSpPr>
          <p:spPr bwMode="auto">
            <a:xfrm rot="1294735">
              <a:off x="2526" y="2917"/>
              <a:ext cx="145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altLang="he-IL" sz="1050" b="1" dirty="0">
                  <a:solidFill>
                    <a:srgbClr val="FF3399"/>
                  </a:solidFill>
                  <a:latin typeface="Times New Roman" charset="0"/>
                </a:rPr>
                <a:t>Közepes nyomás</a:t>
              </a:r>
              <a:endParaRPr lang="en-US" altLang="he-IL" sz="1050" b="1" dirty="0">
                <a:solidFill>
                  <a:srgbClr val="FF3399"/>
                </a:solidFill>
                <a:latin typeface="Times New Roman" charset="0"/>
              </a:endParaRPr>
            </a:p>
          </p:txBody>
        </p:sp>
        <p:sp>
          <p:nvSpPr>
            <p:cNvPr id="50203" name="Text Box 27"/>
            <p:cNvSpPr txBox="1">
              <a:spLocks noChangeArrowheads="1"/>
            </p:cNvSpPr>
            <p:nvPr/>
          </p:nvSpPr>
          <p:spPr bwMode="auto">
            <a:xfrm>
              <a:off x="2857" y="2256"/>
              <a:ext cx="151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altLang="he-IL" sz="1050" b="1" dirty="0">
                  <a:solidFill>
                    <a:schemeClr val="accent2"/>
                  </a:solidFill>
                  <a:latin typeface="Times New Roman" charset="0"/>
                </a:rPr>
                <a:t>Erős nyomás</a:t>
              </a:r>
              <a:endParaRPr lang="en-US" altLang="he-IL" sz="1050" b="1" dirty="0">
                <a:solidFill>
                  <a:schemeClr val="accent2"/>
                </a:solidFill>
                <a:latin typeface="Times New Roman" charset="0"/>
              </a:endParaRPr>
            </a:p>
          </p:txBody>
        </p:sp>
        <p:sp>
          <p:nvSpPr>
            <p:cNvPr id="50204" name="Freeform 28"/>
            <p:cNvSpPr>
              <a:spLocks/>
            </p:cNvSpPr>
            <p:nvPr/>
          </p:nvSpPr>
          <p:spPr bwMode="auto">
            <a:xfrm>
              <a:off x="1920" y="2112"/>
              <a:ext cx="2640" cy="1624"/>
            </a:xfrm>
            <a:custGeom>
              <a:avLst/>
              <a:gdLst>
                <a:gd name="T0" fmla="*/ 0 w 2792"/>
                <a:gd name="T1" fmla="*/ 0 h 1624"/>
                <a:gd name="T2" fmla="*/ 672 w 2792"/>
                <a:gd name="T3" fmla="*/ 1152 h 1624"/>
                <a:gd name="T4" fmla="*/ 2112 w 2792"/>
                <a:gd name="T5" fmla="*/ 1584 h 1624"/>
                <a:gd name="T6" fmla="*/ 2688 w 2792"/>
                <a:gd name="T7" fmla="*/ 912 h 1624"/>
                <a:gd name="T8" fmla="*/ 2736 w 2792"/>
                <a:gd name="T9" fmla="*/ 864 h 1624"/>
              </a:gdLst>
              <a:ahLst/>
              <a:cxnLst>
                <a:cxn ang="0">
                  <a:pos x="T0" y="T1"/>
                </a:cxn>
                <a:cxn ang="0">
                  <a:pos x="T2" y="T3"/>
                </a:cxn>
                <a:cxn ang="0">
                  <a:pos x="T4" y="T5"/>
                </a:cxn>
                <a:cxn ang="0">
                  <a:pos x="T6" y="T7"/>
                </a:cxn>
                <a:cxn ang="0">
                  <a:pos x="T8" y="T9"/>
                </a:cxn>
              </a:cxnLst>
              <a:rect l="0" t="0" r="r" b="b"/>
              <a:pathLst>
                <a:path w="2792" h="1624">
                  <a:moveTo>
                    <a:pt x="0" y="0"/>
                  </a:moveTo>
                  <a:cubicBezTo>
                    <a:pt x="160" y="444"/>
                    <a:pt x="320" y="888"/>
                    <a:pt x="672" y="1152"/>
                  </a:cubicBezTo>
                  <a:cubicBezTo>
                    <a:pt x="1024" y="1416"/>
                    <a:pt x="1776" y="1624"/>
                    <a:pt x="2112" y="1584"/>
                  </a:cubicBezTo>
                  <a:cubicBezTo>
                    <a:pt x="2448" y="1544"/>
                    <a:pt x="2584" y="1032"/>
                    <a:pt x="2688" y="912"/>
                  </a:cubicBezTo>
                  <a:cubicBezTo>
                    <a:pt x="2792" y="792"/>
                    <a:pt x="2728" y="880"/>
                    <a:pt x="2736" y="864"/>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050"/>
            </a:p>
          </p:txBody>
        </p:sp>
        <p:sp>
          <p:nvSpPr>
            <p:cNvPr id="50205" name="Freeform 29"/>
            <p:cNvSpPr>
              <a:spLocks/>
            </p:cNvSpPr>
            <p:nvPr/>
          </p:nvSpPr>
          <p:spPr bwMode="auto">
            <a:xfrm>
              <a:off x="2256" y="2112"/>
              <a:ext cx="2160" cy="1336"/>
            </a:xfrm>
            <a:custGeom>
              <a:avLst/>
              <a:gdLst>
                <a:gd name="T0" fmla="*/ 0 w 2792"/>
                <a:gd name="T1" fmla="*/ 0 h 1624"/>
                <a:gd name="T2" fmla="*/ 672 w 2792"/>
                <a:gd name="T3" fmla="*/ 1152 h 1624"/>
                <a:gd name="T4" fmla="*/ 2112 w 2792"/>
                <a:gd name="T5" fmla="*/ 1584 h 1624"/>
                <a:gd name="T6" fmla="*/ 2688 w 2792"/>
                <a:gd name="T7" fmla="*/ 912 h 1624"/>
                <a:gd name="T8" fmla="*/ 2736 w 2792"/>
                <a:gd name="T9" fmla="*/ 864 h 1624"/>
              </a:gdLst>
              <a:ahLst/>
              <a:cxnLst>
                <a:cxn ang="0">
                  <a:pos x="T0" y="T1"/>
                </a:cxn>
                <a:cxn ang="0">
                  <a:pos x="T2" y="T3"/>
                </a:cxn>
                <a:cxn ang="0">
                  <a:pos x="T4" y="T5"/>
                </a:cxn>
                <a:cxn ang="0">
                  <a:pos x="T6" y="T7"/>
                </a:cxn>
                <a:cxn ang="0">
                  <a:pos x="T8" y="T9"/>
                </a:cxn>
              </a:cxnLst>
              <a:rect l="0" t="0" r="r" b="b"/>
              <a:pathLst>
                <a:path w="2792" h="1624">
                  <a:moveTo>
                    <a:pt x="0" y="0"/>
                  </a:moveTo>
                  <a:cubicBezTo>
                    <a:pt x="160" y="444"/>
                    <a:pt x="320" y="888"/>
                    <a:pt x="672" y="1152"/>
                  </a:cubicBezTo>
                  <a:cubicBezTo>
                    <a:pt x="1024" y="1416"/>
                    <a:pt x="1776" y="1624"/>
                    <a:pt x="2112" y="1584"/>
                  </a:cubicBezTo>
                  <a:cubicBezTo>
                    <a:pt x="2448" y="1544"/>
                    <a:pt x="2584" y="1032"/>
                    <a:pt x="2688" y="912"/>
                  </a:cubicBezTo>
                  <a:cubicBezTo>
                    <a:pt x="2792" y="792"/>
                    <a:pt x="2728" y="880"/>
                    <a:pt x="2736" y="864"/>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050"/>
            </a:p>
          </p:txBody>
        </p:sp>
        <p:sp>
          <p:nvSpPr>
            <p:cNvPr id="50206" name="Freeform 30"/>
            <p:cNvSpPr>
              <a:spLocks/>
            </p:cNvSpPr>
            <p:nvPr/>
          </p:nvSpPr>
          <p:spPr bwMode="auto">
            <a:xfrm>
              <a:off x="2736" y="2064"/>
              <a:ext cx="1440" cy="1000"/>
            </a:xfrm>
            <a:custGeom>
              <a:avLst/>
              <a:gdLst>
                <a:gd name="T0" fmla="*/ 0 w 2792"/>
                <a:gd name="T1" fmla="*/ 0 h 1624"/>
                <a:gd name="T2" fmla="*/ 672 w 2792"/>
                <a:gd name="T3" fmla="*/ 1152 h 1624"/>
                <a:gd name="T4" fmla="*/ 2112 w 2792"/>
                <a:gd name="T5" fmla="*/ 1584 h 1624"/>
                <a:gd name="T6" fmla="*/ 2688 w 2792"/>
                <a:gd name="T7" fmla="*/ 912 h 1624"/>
                <a:gd name="T8" fmla="*/ 2736 w 2792"/>
                <a:gd name="T9" fmla="*/ 864 h 1624"/>
              </a:gdLst>
              <a:ahLst/>
              <a:cxnLst>
                <a:cxn ang="0">
                  <a:pos x="T0" y="T1"/>
                </a:cxn>
                <a:cxn ang="0">
                  <a:pos x="T2" y="T3"/>
                </a:cxn>
                <a:cxn ang="0">
                  <a:pos x="T4" y="T5"/>
                </a:cxn>
                <a:cxn ang="0">
                  <a:pos x="T6" y="T7"/>
                </a:cxn>
                <a:cxn ang="0">
                  <a:pos x="T8" y="T9"/>
                </a:cxn>
              </a:cxnLst>
              <a:rect l="0" t="0" r="r" b="b"/>
              <a:pathLst>
                <a:path w="2792" h="1624">
                  <a:moveTo>
                    <a:pt x="0" y="0"/>
                  </a:moveTo>
                  <a:cubicBezTo>
                    <a:pt x="160" y="444"/>
                    <a:pt x="320" y="888"/>
                    <a:pt x="672" y="1152"/>
                  </a:cubicBezTo>
                  <a:cubicBezTo>
                    <a:pt x="1024" y="1416"/>
                    <a:pt x="1776" y="1624"/>
                    <a:pt x="2112" y="1584"/>
                  </a:cubicBezTo>
                  <a:cubicBezTo>
                    <a:pt x="2448" y="1544"/>
                    <a:pt x="2584" y="1032"/>
                    <a:pt x="2688" y="912"/>
                  </a:cubicBezTo>
                  <a:cubicBezTo>
                    <a:pt x="2792" y="792"/>
                    <a:pt x="2728" y="880"/>
                    <a:pt x="2736" y="864"/>
                  </a:cubicBezTo>
                </a:path>
              </a:pathLst>
            </a:custGeom>
            <a:noFill/>
            <a:ln w="5715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050"/>
            </a:p>
          </p:txBody>
        </p:sp>
        <p:sp>
          <p:nvSpPr>
            <p:cNvPr id="50207" name="Text Box 31"/>
            <p:cNvSpPr txBox="1">
              <a:spLocks noChangeArrowheads="1"/>
            </p:cNvSpPr>
            <p:nvPr/>
          </p:nvSpPr>
          <p:spPr bwMode="auto">
            <a:xfrm rot="1425167">
              <a:off x="2334" y="3253"/>
              <a:ext cx="145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altLang="he-IL" sz="1050" b="1" dirty="0">
                  <a:solidFill>
                    <a:srgbClr val="FF0000"/>
                  </a:solidFill>
                  <a:latin typeface="Times New Roman" charset="0"/>
                </a:rPr>
                <a:t>Gyenge </a:t>
              </a:r>
              <a:r>
                <a:rPr lang="hu-HU" altLang="he-IL" sz="1050" b="1" dirty="0" err="1">
                  <a:solidFill>
                    <a:srgbClr val="FF0000"/>
                  </a:solidFill>
                  <a:latin typeface="Times New Roman" charset="0"/>
                </a:rPr>
                <a:t>nyomés</a:t>
              </a:r>
              <a:endParaRPr lang="en-US" altLang="he-IL" sz="1050" b="1" dirty="0">
                <a:solidFill>
                  <a:srgbClr val="FF0000"/>
                </a:solidFill>
                <a:latin typeface="Times New Roman" charset="0"/>
              </a:endParaRPr>
            </a:p>
          </p:txBody>
        </p:sp>
      </p:grpSp>
      <p:grpSp>
        <p:nvGrpSpPr>
          <p:cNvPr id="50221" name="Group 45"/>
          <p:cNvGrpSpPr>
            <a:grpSpLocks/>
          </p:cNvGrpSpPr>
          <p:nvPr/>
        </p:nvGrpSpPr>
        <p:grpSpPr bwMode="auto">
          <a:xfrm>
            <a:off x="5029200" y="4068365"/>
            <a:ext cx="2914650" cy="415528"/>
            <a:chOff x="3264" y="3369"/>
            <a:chExt cx="2448" cy="349"/>
          </a:xfrm>
        </p:grpSpPr>
        <p:sp>
          <p:nvSpPr>
            <p:cNvPr id="50209" name="Line 33"/>
            <p:cNvSpPr>
              <a:spLocks noChangeShapeType="1"/>
            </p:cNvSpPr>
            <p:nvPr/>
          </p:nvSpPr>
          <p:spPr bwMode="auto">
            <a:xfrm flipH="1" flipV="1">
              <a:off x="3264" y="3529"/>
              <a:ext cx="1344" cy="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050"/>
            </a:p>
          </p:txBody>
        </p:sp>
        <p:sp>
          <p:nvSpPr>
            <p:cNvPr id="50210" name="Text Box 34"/>
            <p:cNvSpPr txBox="1">
              <a:spLocks noChangeArrowheads="1"/>
            </p:cNvSpPr>
            <p:nvPr/>
          </p:nvSpPr>
          <p:spPr bwMode="auto">
            <a:xfrm>
              <a:off x="4488" y="3369"/>
              <a:ext cx="1224"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altLang="he-IL" sz="1050" b="1" dirty="0">
                  <a:solidFill>
                    <a:schemeClr val="tx1">
                      <a:lumMod val="85000"/>
                      <a:lumOff val="15000"/>
                    </a:schemeClr>
                  </a:solidFill>
                  <a:latin typeface="Times New Roman" charset="0"/>
                </a:rPr>
                <a:t>Nem szükséges védekezni</a:t>
              </a:r>
              <a:endParaRPr lang="en-US" altLang="he-IL" sz="1050" b="1" dirty="0">
                <a:solidFill>
                  <a:schemeClr val="tx1">
                    <a:lumMod val="85000"/>
                    <a:lumOff val="15000"/>
                  </a:schemeClr>
                </a:solidFill>
                <a:latin typeface="Times New Roman" charset="0"/>
              </a:endParaRPr>
            </a:p>
          </p:txBody>
        </p:sp>
      </p:grpSp>
      <p:grpSp>
        <p:nvGrpSpPr>
          <p:cNvPr id="50225" name="Group 49"/>
          <p:cNvGrpSpPr>
            <a:grpSpLocks/>
          </p:cNvGrpSpPr>
          <p:nvPr/>
        </p:nvGrpSpPr>
        <p:grpSpPr bwMode="auto">
          <a:xfrm>
            <a:off x="4857750" y="3543298"/>
            <a:ext cx="3028950" cy="253603"/>
            <a:chOff x="3120" y="2976"/>
            <a:chExt cx="2544" cy="213"/>
          </a:xfrm>
        </p:grpSpPr>
        <p:sp>
          <p:nvSpPr>
            <p:cNvPr id="50213" name="Line 37"/>
            <p:cNvSpPr>
              <a:spLocks noChangeShapeType="1"/>
            </p:cNvSpPr>
            <p:nvPr/>
          </p:nvSpPr>
          <p:spPr bwMode="auto">
            <a:xfrm flipH="1">
              <a:off x="3120" y="3144"/>
              <a:ext cx="672" cy="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050">
                <a:solidFill>
                  <a:schemeClr val="tx1">
                    <a:lumMod val="85000"/>
                    <a:lumOff val="15000"/>
                  </a:schemeClr>
                </a:solidFill>
              </a:endParaRPr>
            </a:p>
          </p:txBody>
        </p:sp>
        <p:sp>
          <p:nvSpPr>
            <p:cNvPr id="50214" name="Text Box 38"/>
            <p:cNvSpPr txBox="1">
              <a:spLocks noChangeArrowheads="1"/>
            </p:cNvSpPr>
            <p:nvPr/>
          </p:nvSpPr>
          <p:spPr bwMode="auto">
            <a:xfrm>
              <a:off x="3840" y="2976"/>
              <a:ext cx="18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hu-HU" altLang="he-IL" sz="1050" b="1" dirty="0">
                  <a:solidFill>
                    <a:schemeClr val="tx1">
                      <a:lumMod val="85000"/>
                      <a:lumOff val="15000"/>
                    </a:schemeClr>
                  </a:solidFill>
                  <a:latin typeface="Times New Roman" charset="0"/>
                </a:rPr>
                <a:t>Megelőzés kontakt szerrel</a:t>
              </a:r>
              <a:endParaRPr lang="en-US" altLang="he-IL" sz="1050" b="1" dirty="0">
                <a:solidFill>
                  <a:schemeClr val="tx1">
                    <a:lumMod val="85000"/>
                    <a:lumOff val="15000"/>
                  </a:schemeClr>
                </a:solidFill>
                <a:latin typeface="Times New Roman" charset="0"/>
              </a:endParaRPr>
            </a:p>
          </p:txBody>
        </p:sp>
      </p:grpSp>
      <p:grpSp>
        <p:nvGrpSpPr>
          <p:cNvPr id="50226" name="Group 50"/>
          <p:cNvGrpSpPr>
            <a:grpSpLocks/>
          </p:cNvGrpSpPr>
          <p:nvPr/>
        </p:nvGrpSpPr>
        <p:grpSpPr bwMode="auto">
          <a:xfrm>
            <a:off x="4800600" y="2867020"/>
            <a:ext cx="3114675" cy="253603"/>
            <a:chOff x="3072" y="2408"/>
            <a:chExt cx="2616" cy="213"/>
          </a:xfrm>
        </p:grpSpPr>
        <p:sp>
          <p:nvSpPr>
            <p:cNvPr id="50216" name="Line 40"/>
            <p:cNvSpPr>
              <a:spLocks noChangeShapeType="1"/>
            </p:cNvSpPr>
            <p:nvPr/>
          </p:nvSpPr>
          <p:spPr bwMode="auto">
            <a:xfrm flipH="1">
              <a:off x="3072" y="2574"/>
              <a:ext cx="880" cy="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050">
                <a:solidFill>
                  <a:schemeClr val="accent3"/>
                </a:solidFill>
              </a:endParaRPr>
            </a:p>
          </p:txBody>
        </p:sp>
        <p:sp>
          <p:nvSpPr>
            <p:cNvPr id="50217" name="Text Box 41"/>
            <p:cNvSpPr txBox="1">
              <a:spLocks noChangeArrowheads="1"/>
            </p:cNvSpPr>
            <p:nvPr/>
          </p:nvSpPr>
          <p:spPr bwMode="auto">
            <a:xfrm>
              <a:off x="4032" y="2408"/>
              <a:ext cx="165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e-IL" sz="1050" b="1" dirty="0">
                  <a:solidFill>
                    <a:schemeClr val="tx1">
                      <a:lumMod val="85000"/>
                      <a:lumOff val="15000"/>
                    </a:schemeClr>
                  </a:solidFill>
                  <a:latin typeface="Times New Roman" charset="0"/>
                </a:rPr>
                <a:t>Felszívódó szer</a:t>
              </a:r>
              <a:endParaRPr lang="en-US" altLang="he-IL" sz="1050" b="1" dirty="0">
                <a:solidFill>
                  <a:schemeClr val="tx1">
                    <a:lumMod val="85000"/>
                    <a:lumOff val="15000"/>
                  </a:schemeClr>
                </a:solidFill>
                <a:latin typeface="Times New Roman" charset="0"/>
              </a:endParaRPr>
            </a:p>
          </p:txBody>
        </p:sp>
      </p:grpSp>
      <p:grpSp>
        <p:nvGrpSpPr>
          <p:cNvPr id="50227" name="Group 51"/>
          <p:cNvGrpSpPr>
            <a:grpSpLocks/>
          </p:cNvGrpSpPr>
          <p:nvPr/>
        </p:nvGrpSpPr>
        <p:grpSpPr bwMode="auto">
          <a:xfrm>
            <a:off x="4286250" y="2126457"/>
            <a:ext cx="3714750" cy="330994"/>
            <a:chOff x="2640" y="1786"/>
            <a:chExt cx="3120" cy="278"/>
          </a:xfrm>
        </p:grpSpPr>
        <p:sp>
          <p:nvSpPr>
            <p:cNvPr id="50219" name="Line 43"/>
            <p:cNvSpPr>
              <a:spLocks noChangeShapeType="1"/>
            </p:cNvSpPr>
            <p:nvPr/>
          </p:nvSpPr>
          <p:spPr bwMode="auto">
            <a:xfrm flipH="1">
              <a:off x="2640" y="2064"/>
              <a:ext cx="1148" cy="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sz="1050"/>
            </a:p>
          </p:txBody>
        </p:sp>
        <p:sp>
          <p:nvSpPr>
            <p:cNvPr id="50220" name="Text Box 44"/>
            <p:cNvSpPr txBox="1">
              <a:spLocks noChangeArrowheads="1"/>
            </p:cNvSpPr>
            <p:nvPr/>
          </p:nvSpPr>
          <p:spPr bwMode="auto">
            <a:xfrm>
              <a:off x="3840" y="1786"/>
              <a:ext cx="192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hu-HU" altLang="he-IL" sz="1050" b="1" dirty="0">
                  <a:solidFill>
                    <a:schemeClr val="tx1">
                      <a:lumMod val="85000"/>
                      <a:lumOff val="15000"/>
                    </a:schemeClr>
                  </a:solidFill>
                  <a:latin typeface="Times New Roman" charset="0"/>
                </a:rPr>
                <a:t>Magas dózisú felszívódó szer</a:t>
              </a:r>
              <a:endParaRPr lang="en-US" altLang="he-IL" sz="1050" b="1" dirty="0">
                <a:solidFill>
                  <a:schemeClr val="tx1">
                    <a:lumMod val="85000"/>
                    <a:lumOff val="15000"/>
                  </a:schemeClr>
                </a:solidFill>
                <a:latin typeface="Times New Roman" charset="0"/>
              </a:endParaRPr>
            </a:p>
          </p:txBody>
        </p:sp>
      </p:grpSp>
      <p:sp>
        <p:nvSpPr>
          <p:cNvPr id="50228" name="Text Box 52"/>
          <p:cNvSpPr txBox="1">
            <a:spLocks noChangeArrowheads="1"/>
          </p:cNvSpPr>
          <p:nvPr/>
        </p:nvSpPr>
        <p:spPr bwMode="auto">
          <a:xfrm>
            <a:off x="1143000" y="1119188"/>
            <a:ext cx="6858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e-IL" sz="2100" b="1" dirty="0">
                <a:solidFill>
                  <a:schemeClr val="accent3"/>
                </a:solidFill>
                <a:latin typeface="Times New Roman" charset="0"/>
              </a:rPr>
              <a:t>Decision concerning the need for fungicide spraying is made daily during the beginning of the season</a:t>
            </a:r>
            <a:endParaRPr lang="en-US" altLang="en-US" sz="2100" b="1" dirty="0">
              <a:solidFill>
                <a:schemeClr val="accent3"/>
              </a:solidFill>
              <a:latin typeface="Times New Roman" charset="0"/>
            </a:endParaRPr>
          </a:p>
        </p:txBody>
      </p:sp>
      <p:sp>
        <p:nvSpPr>
          <p:cNvPr id="2" name="Arrow: Down 1">
            <a:extLst>
              <a:ext uri="{FF2B5EF4-FFF2-40B4-BE49-F238E27FC236}">
                <a16:creationId xmlns:a16="http://schemas.microsoft.com/office/drawing/2014/main" id="{B638D3FC-7DE2-E6B1-9FBD-8597E384C07E}"/>
              </a:ext>
            </a:extLst>
          </p:cNvPr>
          <p:cNvSpPr/>
          <p:nvPr/>
        </p:nvSpPr>
        <p:spPr>
          <a:xfrm rot="7283476">
            <a:off x="4714592" y="4163442"/>
            <a:ext cx="248561" cy="821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 Box 34">
            <a:extLst>
              <a:ext uri="{FF2B5EF4-FFF2-40B4-BE49-F238E27FC236}">
                <a16:creationId xmlns:a16="http://schemas.microsoft.com/office/drawing/2014/main" id="{1B599567-B0B2-D656-32F2-EC0CC87A85CB}"/>
              </a:ext>
            </a:extLst>
          </p:cNvPr>
          <p:cNvSpPr txBox="1">
            <a:spLocks noChangeArrowheads="1"/>
          </p:cNvSpPr>
          <p:nvPr/>
        </p:nvSpPr>
        <p:spPr bwMode="auto">
          <a:xfrm>
            <a:off x="4572000" y="4656973"/>
            <a:ext cx="212692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hu-HU" altLang="he-IL" sz="1050" b="1" dirty="0">
                <a:solidFill>
                  <a:schemeClr val="tx1">
                    <a:lumMod val="85000"/>
                    <a:lumOff val="15000"/>
                  </a:schemeClr>
                </a:solidFill>
                <a:latin typeface="Times New Roman" charset="0"/>
              </a:rPr>
              <a:t>8-12 Celsius</a:t>
            </a:r>
            <a:endParaRPr lang="en-US" altLang="he-IL" sz="1050" b="1" dirty="0">
              <a:solidFill>
                <a:schemeClr val="tx1">
                  <a:lumMod val="85000"/>
                  <a:lumOff val="15000"/>
                </a:schemeClr>
              </a:solidFill>
              <a:latin typeface="Times New Roman" charset="0"/>
            </a:endParaRPr>
          </a:p>
        </p:txBody>
      </p:sp>
    </p:spTree>
    <p:extLst>
      <p:ext uri="{BB962C8B-B14F-4D97-AF65-F5344CB8AC3E}">
        <p14:creationId xmlns:p14="http://schemas.microsoft.com/office/powerpoint/2010/main" val="108457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nodeType="clickEffect">
                                  <p:stCondLst>
                                    <p:cond delay="0"/>
                                  </p:stCondLst>
                                  <p:childTnLst>
                                    <p:set>
                                      <p:cBhvr>
                                        <p:cTn id="10" dur="1" fill="hold">
                                          <p:stCondLst>
                                            <p:cond delay="0"/>
                                          </p:stCondLst>
                                        </p:cTn>
                                        <p:tgtEl>
                                          <p:spTgt spid="50221"/>
                                        </p:tgtEl>
                                        <p:attrNameLst>
                                          <p:attrName>style.visibility</p:attrName>
                                        </p:attrNameLst>
                                      </p:cBhvr>
                                      <p:to>
                                        <p:strVal val="visible"/>
                                      </p:to>
                                    </p:set>
                                    <p:anim calcmode="lin" valueType="num">
                                      <p:cBhvr additive="base">
                                        <p:cTn id="11" dur="500" fill="hold"/>
                                        <p:tgtEl>
                                          <p:spTgt spid="50221"/>
                                        </p:tgtEl>
                                        <p:attrNameLst>
                                          <p:attrName>ppt_x</p:attrName>
                                        </p:attrNameLst>
                                      </p:cBhvr>
                                      <p:tavLst>
                                        <p:tav tm="0">
                                          <p:val>
                                            <p:strVal val="1+#ppt_w/2"/>
                                          </p:val>
                                        </p:tav>
                                        <p:tav tm="100000">
                                          <p:val>
                                            <p:strVal val="#ppt_x"/>
                                          </p:val>
                                        </p:tav>
                                      </p:tavLst>
                                    </p:anim>
                                    <p:anim calcmode="lin" valueType="num">
                                      <p:cBhvr additive="base">
                                        <p:cTn id="12" dur="500" fill="hold"/>
                                        <p:tgtEl>
                                          <p:spTgt spid="50221"/>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50225"/>
                                        </p:tgtEl>
                                        <p:attrNameLst>
                                          <p:attrName>style.visibility</p:attrName>
                                        </p:attrNameLst>
                                      </p:cBhvr>
                                      <p:to>
                                        <p:strVal val="visible"/>
                                      </p:to>
                                    </p:set>
                                    <p:anim calcmode="lin" valueType="num">
                                      <p:cBhvr additive="base">
                                        <p:cTn id="17" dur="500" fill="hold"/>
                                        <p:tgtEl>
                                          <p:spTgt spid="50225"/>
                                        </p:tgtEl>
                                        <p:attrNameLst>
                                          <p:attrName>ppt_x</p:attrName>
                                        </p:attrNameLst>
                                      </p:cBhvr>
                                      <p:tavLst>
                                        <p:tav tm="0">
                                          <p:val>
                                            <p:strVal val="1+#ppt_w/2"/>
                                          </p:val>
                                        </p:tav>
                                        <p:tav tm="100000">
                                          <p:val>
                                            <p:strVal val="#ppt_x"/>
                                          </p:val>
                                        </p:tav>
                                      </p:tavLst>
                                    </p:anim>
                                    <p:anim calcmode="lin" valueType="num">
                                      <p:cBhvr additive="base">
                                        <p:cTn id="18" dur="500" fill="hold"/>
                                        <p:tgtEl>
                                          <p:spTgt spid="5022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50226"/>
                                        </p:tgtEl>
                                        <p:attrNameLst>
                                          <p:attrName>style.visibility</p:attrName>
                                        </p:attrNameLst>
                                      </p:cBhvr>
                                      <p:to>
                                        <p:strVal val="visible"/>
                                      </p:to>
                                    </p:set>
                                    <p:anim calcmode="lin" valueType="num">
                                      <p:cBhvr additive="base">
                                        <p:cTn id="23" dur="500" fill="hold"/>
                                        <p:tgtEl>
                                          <p:spTgt spid="50226"/>
                                        </p:tgtEl>
                                        <p:attrNameLst>
                                          <p:attrName>ppt_x</p:attrName>
                                        </p:attrNameLst>
                                      </p:cBhvr>
                                      <p:tavLst>
                                        <p:tav tm="0">
                                          <p:val>
                                            <p:strVal val="1+#ppt_w/2"/>
                                          </p:val>
                                        </p:tav>
                                        <p:tav tm="100000">
                                          <p:val>
                                            <p:strVal val="#ppt_x"/>
                                          </p:val>
                                        </p:tav>
                                      </p:tavLst>
                                    </p:anim>
                                    <p:anim calcmode="lin" valueType="num">
                                      <p:cBhvr additive="base">
                                        <p:cTn id="24" dur="500" fill="hold"/>
                                        <p:tgtEl>
                                          <p:spTgt spid="50226"/>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50227"/>
                                        </p:tgtEl>
                                        <p:attrNameLst>
                                          <p:attrName>style.visibility</p:attrName>
                                        </p:attrNameLst>
                                      </p:cBhvr>
                                      <p:to>
                                        <p:strVal val="visible"/>
                                      </p:to>
                                    </p:set>
                                    <p:anim calcmode="lin" valueType="num">
                                      <p:cBhvr additive="base">
                                        <p:cTn id="29" dur="500" fill="hold"/>
                                        <p:tgtEl>
                                          <p:spTgt spid="50227"/>
                                        </p:tgtEl>
                                        <p:attrNameLst>
                                          <p:attrName>ppt_x</p:attrName>
                                        </p:attrNameLst>
                                      </p:cBhvr>
                                      <p:tavLst>
                                        <p:tav tm="0">
                                          <p:val>
                                            <p:strVal val="1+#ppt_w/2"/>
                                          </p:val>
                                        </p:tav>
                                        <p:tav tm="100000">
                                          <p:val>
                                            <p:strVal val="#ppt_x"/>
                                          </p:val>
                                        </p:tav>
                                      </p:tavLst>
                                    </p:anim>
                                    <p:anim calcmode="lin" valueType="num">
                                      <p:cBhvr additive="base">
                                        <p:cTn id="30" dur="500" fill="hold"/>
                                        <p:tgtEl>
                                          <p:spTgt spid="50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2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6"/>
          <p:cNvSpPr txBox="1">
            <a:spLocks noGrp="1"/>
          </p:cNvSpPr>
          <p:nvPr>
            <p:ph type="title"/>
          </p:nvPr>
        </p:nvSpPr>
        <p:spPr>
          <a:xfrm>
            <a:off x="715100" y="535000"/>
            <a:ext cx="77139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a:t>
            </a:r>
            <a:endParaRPr/>
          </a:p>
        </p:txBody>
      </p:sp>
      <p:sp>
        <p:nvSpPr>
          <p:cNvPr id="275" name="Google Shape;275;p36"/>
          <p:cNvSpPr txBox="1">
            <a:spLocks noGrp="1"/>
          </p:cNvSpPr>
          <p:nvPr>
            <p:ph type="subTitle" idx="1"/>
          </p:nvPr>
        </p:nvSpPr>
        <p:spPr>
          <a:xfrm>
            <a:off x="715100" y="1865387"/>
            <a:ext cx="23316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Present the analyzed data from the study. Describe the methods used for analysis and highlight key findings</a:t>
            </a:r>
            <a:endParaRPr/>
          </a:p>
        </p:txBody>
      </p:sp>
      <p:sp>
        <p:nvSpPr>
          <p:cNvPr id="276" name="Google Shape;276;p36"/>
          <p:cNvSpPr txBox="1">
            <a:spLocks noGrp="1"/>
          </p:cNvSpPr>
          <p:nvPr>
            <p:ph type="subTitle" idx="2"/>
          </p:nvPr>
        </p:nvSpPr>
        <p:spPr>
          <a:xfrm>
            <a:off x="3406200" y="1865387"/>
            <a:ext cx="23316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Focus on numerical results derived from the analysis. Present percentages, means and use visual aids</a:t>
            </a:r>
            <a:endParaRPr/>
          </a:p>
        </p:txBody>
      </p:sp>
      <p:sp>
        <p:nvSpPr>
          <p:cNvPr id="277" name="Google Shape;277;p36"/>
          <p:cNvSpPr txBox="1">
            <a:spLocks noGrp="1"/>
          </p:cNvSpPr>
          <p:nvPr>
            <p:ph type="subTitle" idx="3"/>
          </p:nvPr>
        </p:nvSpPr>
        <p:spPr>
          <a:xfrm>
            <a:off x="715100" y="3602759"/>
            <a:ext cx="23316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Compare results with previous studies. Highlight similarities, differences, and novel insights for knowledge</a:t>
            </a:r>
            <a:endParaRPr/>
          </a:p>
        </p:txBody>
      </p:sp>
      <p:sp>
        <p:nvSpPr>
          <p:cNvPr id="278" name="Google Shape;278;p36"/>
          <p:cNvSpPr txBox="1">
            <a:spLocks noGrp="1"/>
          </p:cNvSpPr>
          <p:nvPr>
            <p:ph type="subTitle" idx="4"/>
          </p:nvPr>
        </p:nvSpPr>
        <p:spPr>
          <a:xfrm>
            <a:off x="3406200" y="3602759"/>
            <a:ext cx="23316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Acknowledge study limitations. Discuss challenges faced during data collection, analysis and interpretation</a:t>
            </a:r>
            <a:endParaRPr/>
          </a:p>
        </p:txBody>
      </p:sp>
      <p:sp>
        <p:nvSpPr>
          <p:cNvPr id="279" name="Google Shape;279;p36"/>
          <p:cNvSpPr txBox="1">
            <a:spLocks noGrp="1"/>
          </p:cNvSpPr>
          <p:nvPr>
            <p:ph type="subTitle" idx="7"/>
          </p:nvPr>
        </p:nvSpPr>
        <p:spPr>
          <a:xfrm>
            <a:off x="715100" y="1408175"/>
            <a:ext cx="23316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Data analysis</a:t>
            </a:r>
            <a:endParaRPr/>
          </a:p>
        </p:txBody>
      </p:sp>
      <p:sp>
        <p:nvSpPr>
          <p:cNvPr id="280" name="Google Shape;280;p36"/>
          <p:cNvSpPr txBox="1">
            <a:spLocks noGrp="1"/>
          </p:cNvSpPr>
          <p:nvPr>
            <p:ph type="subTitle" idx="8"/>
          </p:nvPr>
        </p:nvSpPr>
        <p:spPr>
          <a:xfrm>
            <a:off x="3406200" y="1408175"/>
            <a:ext cx="23316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Quant. results</a:t>
            </a:r>
            <a:endParaRPr/>
          </a:p>
        </p:txBody>
      </p:sp>
      <p:sp>
        <p:nvSpPr>
          <p:cNvPr id="281" name="Google Shape;281;p36"/>
          <p:cNvSpPr txBox="1">
            <a:spLocks noGrp="1"/>
          </p:cNvSpPr>
          <p:nvPr>
            <p:ph type="subTitle" idx="9"/>
          </p:nvPr>
        </p:nvSpPr>
        <p:spPr>
          <a:xfrm>
            <a:off x="6095825" y="1408188"/>
            <a:ext cx="23316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Qual. results</a:t>
            </a:r>
            <a:endParaRPr/>
          </a:p>
        </p:txBody>
      </p:sp>
      <p:sp>
        <p:nvSpPr>
          <p:cNvPr id="282" name="Google Shape;282;p36"/>
          <p:cNvSpPr txBox="1">
            <a:spLocks noGrp="1"/>
          </p:cNvSpPr>
          <p:nvPr>
            <p:ph type="subTitle" idx="5"/>
          </p:nvPr>
        </p:nvSpPr>
        <p:spPr>
          <a:xfrm>
            <a:off x="6095825" y="1865388"/>
            <a:ext cx="23316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Discuss qualitative findings from interviews or surveys. Present themes, patterns and include examples</a:t>
            </a:r>
            <a:endParaRPr/>
          </a:p>
        </p:txBody>
      </p:sp>
      <p:sp>
        <p:nvSpPr>
          <p:cNvPr id="283" name="Google Shape;283;p36"/>
          <p:cNvSpPr txBox="1">
            <a:spLocks noGrp="1"/>
          </p:cNvSpPr>
          <p:nvPr>
            <p:ph type="subTitle" idx="6"/>
          </p:nvPr>
        </p:nvSpPr>
        <p:spPr>
          <a:xfrm>
            <a:off x="6097297" y="3602759"/>
            <a:ext cx="2331600" cy="914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Summarize the findings and their implications. Discuss the impact on medical practice or future research</a:t>
            </a:r>
            <a:endParaRPr/>
          </a:p>
        </p:txBody>
      </p:sp>
      <p:sp>
        <p:nvSpPr>
          <p:cNvPr id="284" name="Google Shape;284;p36"/>
          <p:cNvSpPr txBox="1">
            <a:spLocks noGrp="1"/>
          </p:cNvSpPr>
          <p:nvPr>
            <p:ph type="subTitle" idx="13"/>
          </p:nvPr>
        </p:nvSpPr>
        <p:spPr>
          <a:xfrm>
            <a:off x="715100" y="3145559"/>
            <a:ext cx="23316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Comparison</a:t>
            </a:r>
            <a:endParaRPr/>
          </a:p>
        </p:txBody>
      </p:sp>
      <p:sp>
        <p:nvSpPr>
          <p:cNvPr id="285" name="Google Shape;285;p36"/>
          <p:cNvSpPr txBox="1">
            <a:spLocks noGrp="1"/>
          </p:cNvSpPr>
          <p:nvPr>
            <p:ph type="subTitle" idx="14"/>
          </p:nvPr>
        </p:nvSpPr>
        <p:spPr>
          <a:xfrm>
            <a:off x="3406200" y="3145559"/>
            <a:ext cx="23316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Limitations</a:t>
            </a:r>
            <a:endParaRPr/>
          </a:p>
        </p:txBody>
      </p:sp>
      <p:sp>
        <p:nvSpPr>
          <p:cNvPr id="286" name="Google Shape;286;p36"/>
          <p:cNvSpPr txBox="1">
            <a:spLocks noGrp="1"/>
          </p:cNvSpPr>
          <p:nvPr>
            <p:ph type="subTitle" idx="15"/>
          </p:nvPr>
        </p:nvSpPr>
        <p:spPr>
          <a:xfrm>
            <a:off x="6097297" y="3145559"/>
            <a:ext cx="23316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Conclusions</a:t>
            </a:r>
            <a:endParaRPr/>
          </a:p>
        </p:txBody>
      </p:sp>
      <p:pic>
        <p:nvPicPr>
          <p:cNvPr id="2" name="Picture 1">
            <a:extLst>
              <a:ext uri="{FF2B5EF4-FFF2-40B4-BE49-F238E27FC236}">
                <a16:creationId xmlns:a16="http://schemas.microsoft.com/office/drawing/2014/main" id="{F2819495-CDF8-31D5-C4CB-D914E76E6072}"/>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4" name="Picture 3" descr="Levélnedvesség &#10;">
            <a:extLst>
              <a:ext uri="{FF2B5EF4-FFF2-40B4-BE49-F238E27FC236}">
                <a16:creationId xmlns:a16="http://schemas.microsoft.com/office/drawing/2014/main" id="{031E4DB5-987E-9AA5-CE0F-A06B23DCD62A}"/>
              </a:ext>
            </a:extLst>
          </p:cNvPr>
          <p:cNvPicPr>
            <a:picLocks noChangeAspect="1"/>
          </p:cNvPicPr>
          <p:nvPr/>
        </p:nvPicPr>
        <p:blipFill>
          <a:blip r:embed="rId4"/>
          <a:stretch>
            <a:fillRect/>
          </a:stretch>
        </p:blipFill>
        <p:spPr>
          <a:xfrm>
            <a:off x="407132" y="239568"/>
            <a:ext cx="8329736" cy="4664363"/>
          </a:xfrm>
          <a:prstGeom prst="rect">
            <a:avLst/>
          </a:prstGeom>
        </p:spPr>
      </p:pic>
      <p:sp>
        <p:nvSpPr>
          <p:cNvPr id="7" name="Google Shape;588;p54">
            <a:extLst>
              <a:ext uri="{FF2B5EF4-FFF2-40B4-BE49-F238E27FC236}">
                <a16:creationId xmlns:a16="http://schemas.microsoft.com/office/drawing/2014/main" id="{296A39F5-B5AD-FD6E-F212-F0518DCBF0B8}"/>
              </a:ext>
            </a:extLst>
          </p:cNvPr>
          <p:cNvSpPr/>
          <p:nvPr/>
        </p:nvSpPr>
        <p:spPr>
          <a:xfrm rot="3208371">
            <a:off x="2113929" y="1935578"/>
            <a:ext cx="1086023" cy="228860"/>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hu-HU" sz="1000" dirty="0"/>
              <a:t>Fejlődő spóra</a:t>
            </a:r>
            <a:endParaRPr sz="1000" dirty="0"/>
          </a:p>
        </p:txBody>
      </p:sp>
      <p:sp>
        <p:nvSpPr>
          <p:cNvPr id="8" name="Google Shape;588;p54">
            <a:extLst>
              <a:ext uri="{FF2B5EF4-FFF2-40B4-BE49-F238E27FC236}">
                <a16:creationId xmlns:a16="http://schemas.microsoft.com/office/drawing/2014/main" id="{E9C68212-355C-D4A3-1B68-B5F7A02E2CA1}"/>
              </a:ext>
            </a:extLst>
          </p:cNvPr>
          <p:cNvSpPr/>
          <p:nvPr/>
        </p:nvSpPr>
        <p:spPr>
          <a:xfrm rot="3208371">
            <a:off x="2659100" y="1174726"/>
            <a:ext cx="1289509" cy="209418"/>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hu-HU" sz="1000" dirty="0"/>
              <a:t>Fertőzés erőssége</a:t>
            </a:r>
            <a:endParaRPr sz="1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C6041D5-88E4-CB75-30C8-908AB1E01752}"/>
              </a:ext>
            </a:extLst>
          </p:cNvPr>
          <p:cNvSpPr txBox="1"/>
          <p:nvPr/>
        </p:nvSpPr>
        <p:spPr>
          <a:xfrm>
            <a:off x="786984" y="397378"/>
            <a:ext cx="7570032" cy="4543616"/>
          </a:xfrm>
          <a:prstGeom prst="rect">
            <a:avLst/>
          </a:prstGeom>
          <a:noFill/>
        </p:spPr>
        <p:txBody>
          <a:bodyPr wrap="square">
            <a:spAutoFit/>
          </a:bodyPr>
          <a:lstStyle/>
          <a:p>
            <a:pPr algn="just">
              <a:lnSpc>
                <a:spcPts val="2700"/>
              </a:lnSpc>
            </a:pPr>
            <a:r>
              <a:rPr lang="en-US" sz="1000" b="1" i="0" dirty="0">
                <a:solidFill>
                  <a:schemeClr val="tx1">
                    <a:lumMod val="90000"/>
                    <a:lumOff val="10000"/>
                  </a:schemeClr>
                </a:solidFill>
                <a:effectLst/>
                <a:latin typeface="DM Sans" pitchFamily="2" charset="0"/>
              </a:rPr>
              <a:t>In the bar below the graph, </a:t>
            </a:r>
            <a:r>
              <a:rPr lang="en-US" sz="1000" b="0" i="0" dirty="0">
                <a:solidFill>
                  <a:schemeClr val="tx1">
                    <a:lumMod val="90000"/>
                    <a:lumOff val="10000"/>
                  </a:schemeClr>
                </a:solidFill>
                <a:effectLst/>
                <a:latin typeface="DM Sans" pitchFamily="2" charset="0"/>
              </a:rPr>
              <a:t>the light blue data represents the wetness of the leaves based on factors such as rainfall in your area, leaf wetness, and relative humidity values. The dark blue data corresponds to the hours of active precipitation.</a:t>
            </a:r>
          </a:p>
          <a:p>
            <a:pPr algn="just">
              <a:lnSpc>
                <a:spcPts val="2700"/>
              </a:lnSpc>
            </a:pPr>
            <a:r>
              <a:rPr lang="en-US" sz="1000" b="1" i="0" dirty="0">
                <a:solidFill>
                  <a:schemeClr val="tx1">
                    <a:lumMod val="90000"/>
                    <a:lumOff val="10000"/>
                  </a:schemeClr>
                </a:solidFill>
                <a:effectLst/>
                <a:latin typeface="DM Sans" pitchFamily="2" charset="0"/>
              </a:rPr>
              <a:t>The middle graph </a:t>
            </a:r>
            <a:r>
              <a:rPr lang="en-US" sz="1000" b="0" i="0" dirty="0">
                <a:solidFill>
                  <a:schemeClr val="tx1">
                    <a:lumMod val="90000"/>
                    <a:lumOff val="10000"/>
                  </a:schemeClr>
                </a:solidFill>
                <a:effectLst/>
                <a:latin typeface="DM Sans" pitchFamily="2" charset="0"/>
              </a:rPr>
              <a:t>indicates the </a:t>
            </a:r>
            <a:r>
              <a:rPr lang="en-US" sz="1000" b="0" i="0" dirty="0">
                <a:solidFill>
                  <a:schemeClr val="tx1">
                    <a:lumMod val="90000"/>
                    <a:lumOff val="10000"/>
                  </a:schemeClr>
                </a:solidFill>
                <a:effectLst/>
                <a:highlight>
                  <a:srgbClr val="FFFF00"/>
                </a:highlight>
                <a:latin typeface="DM Sans" pitchFamily="2" charset="0"/>
              </a:rPr>
              <a:t>maturating process of perithecia </a:t>
            </a:r>
            <a:r>
              <a:rPr lang="en-US" sz="1000" b="0" i="0" dirty="0">
                <a:solidFill>
                  <a:schemeClr val="tx1">
                    <a:lumMod val="90000"/>
                    <a:lumOff val="10000"/>
                  </a:schemeClr>
                </a:solidFill>
                <a:effectLst/>
                <a:latin typeface="DM Sans" pitchFamily="2" charset="0"/>
              </a:rPr>
              <a:t>in </a:t>
            </a:r>
            <a:r>
              <a:rPr lang="en-US" sz="1000" b="0" i="0" dirty="0">
                <a:solidFill>
                  <a:schemeClr val="tx1">
                    <a:lumMod val="90000"/>
                    <a:lumOff val="10000"/>
                  </a:schemeClr>
                </a:solidFill>
                <a:effectLst/>
                <a:highlight>
                  <a:srgbClr val="00FF00"/>
                </a:highlight>
                <a:latin typeface="DM Sans" pitchFamily="2" charset="0"/>
              </a:rPr>
              <a:t>leaf litter</a:t>
            </a:r>
            <a:r>
              <a:rPr lang="en-US" sz="1000" b="0" i="0" dirty="0">
                <a:solidFill>
                  <a:schemeClr val="tx1">
                    <a:lumMod val="90000"/>
                    <a:lumOff val="10000"/>
                  </a:schemeClr>
                </a:solidFill>
                <a:effectLst/>
                <a:latin typeface="DM Sans" pitchFamily="2" charset="0"/>
              </a:rPr>
              <a:t>, which is determined by temperature and humidity conditions. The </a:t>
            </a:r>
            <a:r>
              <a:rPr lang="en-US" sz="1000" b="0" i="0" dirty="0">
                <a:solidFill>
                  <a:schemeClr val="tx1">
                    <a:lumMod val="90000"/>
                    <a:lumOff val="10000"/>
                  </a:schemeClr>
                </a:solidFill>
                <a:effectLst/>
                <a:highlight>
                  <a:srgbClr val="808000"/>
                </a:highlight>
                <a:latin typeface="DM Sans" pitchFamily="2" charset="0"/>
              </a:rPr>
              <a:t>brown data </a:t>
            </a:r>
            <a:r>
              <a:rPr lang="en-US" sz="1000" b="0" i="0" dirty="0">
                <a:solidFill>
                  <a:schemeClr val="tx1">
                    <a:lumMod val="90000"/>
                    <a:lumOff val="10000"/>
                  </a:schemeClr>
                </a:solidFill>
                <a:effectLst/>
                <a:latin typeface="DM Sans" pitchFamily="2" charset="0"/>
              </a:rPr>
              <a:t>corresponds to spores that </a:t>
            </a:r>
            <a:r>
              <a:rPr lang="en-US" sz="1000" b="0" i="0" dirty="0">
                <a:solidFill>
                  <a:schemeClr val="tx1">
                    <a:lumMod val="90000"/>
                    <a:lumOff val="10000"/>
                  </a:schemeClr>
                </a:solidFill>
                <a:effectLst/>
                <a:highlight>
                  <a:srgbClr val="00FF00"/>
                </a:highlight>
                <a:latin typeface="DM Sans" pitchFamily="2" charset="0"/>
              </a:rPr>
              <a:t>are not yet mature </a:t>
            </a:r>
            <a:r>
              <a:rPr lang="en-US" sz="1000" b="0" i="0" dirty="0">
                <a:solidFill>
                  <a:schemeClr val="tx1">
                    <a:lumMod val="90000"/>
                    <a:lumOff val="10000"/>
                  </a:schemeClr>
                </a:solidFill>
                <a:effectLst/>
                <a:latin typeface="DM Sans" pitchFamily="2" charset="0"/>
              </a:rPr>
              <a:t>and cannot yet be ejected in the next rain event. The </a:t>
            </a:r>
            <a:r>
              <a:rPr lang="en-US" sz="1000" b="0" i="0" dirty="0">
                <a:solidFill>
                  <a:schemeClr val="tx1">
                    <a:lumMod val="90000"/>
                    <a:lumOff val="10000"/>
                  </a:schemeClr>
                </a:solidFill>
                <a:effectLst/>
                <a:highlight>
                  <a:srgbClr val="FF0000"/>
                </a:highlight>
                <a:latin typeface="DM Sans" pitchFamily="2" charset="0"/>
              </a:rPr>
              <a:t>red</a:t>
            </a:r>
            <a:r>
              <a:rPr lang="en-US" sz="1000" b="0" i="0" dirty="0">
                <a:solidFill>
                  <a:schemeClr val="tx1">
                    <a:lumMod val="90000"/>
                    <a:lumOff val="10000"/>
                  </a:schemeClr>
                </a:solidFill>
                <a:effectLst/>
                <a:latin typeface="DM Sans" pitchFamily="2" charset="0"/>
              </a:rPr>
              <a:t> corresponds to the spores that </a:t>
            </a:r>
            <a:r>
              <a:rPr lang="en-US" sz="1000" b="0" i="0" dirty="0">
                <a:solidFill>
                  <a:schemeClr val="tx1">
                    <a:lumMod val="90000"/>
                    <a:lumOff val="10000"/>
                  </a:schemeClr>
                </a:solidFill>
                <a:effectLst/>
                <a:highlight>
                  <a:srgbClr val="FFFF00"/>
                </a:highlight>
                <a:latin typeface="DM Sans" pitchFamily="2" charset="0"/>
              </a:rPr>
              <a:t>can be ejected during the next rain.</a:t>
            </a:r>
          </a:p>
          <a:p>
            <a:pPr algn="just">
              <a:lnSpc>
                <a:spcPts val="2700"/>
              </a:lnSpc>
            </a:pPr>
            <a:r>
              <a:rPr lang="en-US" sz="1000" b="1" i="0" dirty="0">
                <a:solidFill>
                  <a:schemeClr val="tx1">
                    <a:lumMod val="90000"/>
                    <a:lumOff val="10000"/>
                  </a:schemeClr>
                </a:solidFill>
                <a:effectLst/>
                <a:latin typeface="DM Sans" pitchFamily="2" charset="0"/>
              </a:rPr>
              <a:t>The upper graph </a:t>
            </a:r>
            <a:r>
              <a:rPr lang="en-US" sz="1000" b="0" i="0" dirty="0">
                <a:solidFill>
                  <a:schemeClr val="tx1">
                    <a:lumMod val="90000"/>
                    <a:lumOff val="10000"/>
                  </a:schemeClr>
                </a:solidFill>
                <a:effectLst/>
                <a:latin typeface="DM Sans" pitchFamily="2" charset="0"/>
              </a:rPr>
              <a:t>simulates the infection process. The </a:t>
            </a:r>
            <a:r>
              <a:rPr lang="en-US" sz="1000" b="0" i="0" dirty="0">
                <a:solidFill>
                  <a:schemeClr val="tx1">
                    <a:lumMod val="90000"/>
                    <a:lumOff val="10000"/>
                  </a:schemeClr>
                </a:solidFill>
                <a:effectLst/>
                <a:highlight>
                  <a:srgbClr val="FFFF00"/>
                </a:highlight>
                <a:latin typeface="DM Sans" pitchFamily="2" charset="0"/>
              </a:rPr>
              <a:t>yellow bars</a:t>
            </a:r>
            <a:r>
              <a:rPr lang="en-US" sz="1000" b="0" i="0" dirty="0">
                <a:solidFill>
                  <a:schemeClr val="tx1">
                    <a:lumMod val="90000"/>
                    <a:lumOff val="10000"/>
                  </a:schemeClr>
                </a:solidFill>
                <a:effectLst/>
                <a:latin typeface="DM Sans" pitchFamily="2" charset="0"/>
              </a:rPr>
              <a:t> correspond to the </a:t>
            </a:r>
            <a:r>
              <a:rPr lang="en-US" sz="1000" b="0" i="0" dirty="0">
                <a:solidFill>
                  <a:schemeClr val="tx1">
                    <a:lumMod val="90000"/>
                    <a:lumOff val="10000"/>
                  </a:schemeClr>
                </a:solidFill>
                <a:effectLst/>
                <a:highlight>
                  <a:srgbClr val="FFFF00"/>
                </a:highlight>
                <a:latin typeface="DM Sans" pitchFamily="2" charset="0"/>
              </a:rPr>
              <a:t>spore discharge every 30 minutes </a:t>
            </a:r>
            <a:r>
              <a:rPr lang="en-US" sz="1000" b="0" i="0" dirty="0">
                <a:solidFill>
                  <a:schemeClr val="tx1">
                    <a:lumMod val="90000"/>
                    <a:lumOff val="10000"/>
                  </a:schemeClr>
                </a:solidFill>
                <a:effectLst/>
                <a:latin typeface="DM Sans" pitchFamily="2" charset="0"/>
              </a:rPr>
              <a:t>depending on the stock of mature spores, rain, temperature, and light conditions. The </a:t>
            </a:r>
            <a:r>
              <a:rPr lang="en-US" sz="1000" b="0" i="0" dirty="0">
                <a:solidFill>
                  <a:schemeClr val="tx1">
                    <a:lumMod val="90000"/>
                    <a:lumOff val="10000"/>
                  </a:schemeClr>
                </a:solidFill>
                <a:effectLst/>
                <a:highlight>
                  <a:srgbClr val="C0C0C0"/>
                </a:highlight>
                <a:latin typeface="DM Sans" pitchFamily="2" charset="0"/>
              </a:rPr>
              <a:t>germinating spores </a:t>
            </a:r>
            <a:r>
              <a:rPr lang="en-US" sz="1000" b="0" i="0" dirty="0">
                <a:solidFill>
                  <a:schemeClr val="tx1">
                    <a:lumMod val="90000"/>
                    <a:lumOff val="10000"/>
                  </a:schemeClr>
                </a:solidFill>
                <a:effectLst/>
                <a:latin typeface="DM Sans" pitchFamily="2" charset="0"/>
              </a:rPr>
              <a:t>on the leaves are modelled in </a:t>
            </a:r>
            <a:r>
              <a:rPr lang="en-US" sz="1000" b="0" i="0" dirty="0">
                <a:solidFill>
                  <a:schemeClr val="tx1">
                    <a:lumMod val="90000"/>
                    <a:lumOff val="10000"/>
                  </a:schemeClr>
                </a:solidFill>
                <a:effectLst/>
                <a:highlight>
                  <a:srgbClr val="C0C0C0"/>
                </a:highlight>
                <a:latin typeface="DM Sans" pitchFamily="2" charset="0"/>
              </a:rPr>
              <a:t>white </a:t>
            </a:r>
            <a:r>
              <a:rPr lang="en-US" sz="1000" b="0" i="0" dirty="0">
                <a:solidFill>
                  <a:schemeClr val="tx1">
                    <a:lumMod val="90000"/>
                    <a:lumOff val="10000"/>
                  </a:schemeClr>
                </a:solidFill>
                <a:effectLst/>
                <a:latin typeface="DM Sans" pitchFamily="2" charset="0"/>
              </a:rPr>
              <a:t>on the graph. These germinating spores </a:t>
            </a:r>
            <a:r>
              <a:rPr lang="en-US" sz="1000" b="0" i="0" dirty="0">
                <a:solidFill>
                  <a:schemeClr val="tx1">
                    <a:lumMod val="90000"/>
                    <a:lumOff val="10000"/>
                  </a:schemeClr>
                </a:solidFill>
                <a:effectLst/>
                <a:highlight>
                  <a:srgbClr val="C0C0C0"/>
                </a:highlight>
                <a:latin typeface="DM Sans" pitchFamily="2" charset="0"/>
              </a:rPr>
              <a:t>are still sensitive to contact fungicides</a:t>
            </a:r>
            <a:r>
              <a:rPr lang="en-US" sz="1000" b="0" i="0" dirty="0">
                <a:solidFill>
                  <a:schemeClr val="tx1">
                    <a:lumMod val="90000"/>
                    <a:lumOff val="10000"/>
                  </a:schemeClr>
                </a:solidFill>
                <a:effectLst/>
                <a:latin typeface="DM Sans" pitchFamily="2" charset="0"/>
              </a:rPr>
              <a:t>. The </a:t>
            </a:r>
            <a:r>
              <a:rPr lang="en-US" sz="1000" b="0" i="0" dirty="0">
                <a:solidFill>
                  <a:schemeClr val="tx1">
                    <a:lumMod val="90000"/>
                    <a:lumOff val="10000"/>
                  </a:schemeClr>
                </a:solidFill>
                <a:effectLst/>
                <a:highlight>
                  <a:srgbClr val="FF0000"/>
                </a:highlight>
                <a:latin typeface="DM Sans" pitchFamily="2" charset="0"/>
              </a:rPr>
              <a:t>red line </a:t>
            </a:r>
            <a:r>
              <a:rPr lang="en-US" sz="1000" b="0" i="0" dirty="0">
                <a:solidFill>
                  <a:schemeClr val="tx1">
                    <a:lumMod val="90000"/>
                    <a:lumOff val="10000"/>
                  </a:schemeClr>
                </a:solidFill>
                <a:effectLst/>
                <a:latin typeface="DM Sans" pitchFamily="2" charset="0"/>
              </a:rPr>
              <a:t>is the (relative) number of spores that have </a:t>
            </a:r>
            <a:r>
              <a:rPr lang="en-US" sz="1000" b="0" i="0" dirty="0">
                <a:solidFill>
                  <a:schemeClr val="tx1">
                    <a:lumMod val="90000"/>
                    <a:lumOff val="10000"/>
                  </a:schemeClr>
                </a:solidFill>
                <a:effectLst/>
                <a:highlight>
                  <a:srgbClr val="FF0000"/>
                </a:highlight>
                <a:latin typeface="DM Sans" pitchFamily="2" charset="0"/>
              </a:rPr>
              <a:t>successfully infected the leaf</a:t>
            </a:r>
            <a:r>
              <a:rPr lang="en-US" sz="1000" b="0" i="0" dirty="0">
                <a:solidFill>
                  <a:schemeClr val="tx1">
                    <a:lumMod val="90000"/>
                    <a:lumOff val="10000"/>
                  </a:schemeClr>
                </a:solidFill>
                <a:effectLst/>
                <a:latin typeface="DM Sans" pitchFamily="2" charset="0"/>
              </a:rPr>
              <a:t>. The </a:t>
            </a:r>
            <a:r>
              <a:rPr lang="en-US" sz="1000" b="0" i="0" dirty="0">
                <a:solidFill>
                  <a:schemeClr val="tx1">
                    <a:lumMod val="90000"/>
                    <a:lumOff val="10000"/>
                  </a:schemeClr>
                </a:solidFill>
                <a:effectLst/>
                <a:highlight>
                  <a:srgbClr val="FF0000"/>
                </a:highlight>
                <a:latin typeface="DM Sans" pitchFamily="2" charset="0"/>
              </a:rPr>
              <a:t>higher the red curve</a:t>
            </a:r>
            <a:r>
              <a:rPr lang="en-US" sz="1000" b="0" i="0" dirty="0">
                <a:solidFill>
                  <a:schemeClr val="tx1">
                    <a:lumMod val="90000"/>
                    <a:lumOff val="10000"/>
                  </a:schemeClr>
                </a:solidFill>
                <a:effectLst/>
                <a:latin typeface="DM Sans" pitchFamily="2" charset="0"/>
              </a:rPr>
              <a:t>, the </a:t>
            </a:r>
            <a:r>
              <a:rPr lang="en-US" sz="1000" b="0" i="0" dirty="0">
                <a:solidFill>
                  <a:schemeClr val="tx1">
                    <a:lumMod val="90000"/>
                    <a:lumOff val="10000"/>
                  </a:schemeClr>
                </a:solidFill>
                <a:effectLst/>
                <a:highlight>
                  <a:srgbClr val="FF0000"/>
                </a:highlight>
                <a:latin typeface="DM Sans" pitchFamily="2" charset="0"/>
              </a:rPr>
              <a:t>more severe the scab contamination</a:t>
            </a:r>
            <a:r>
              <a:rPr lang="en-US" sz="1000" b="0" i="0" dirty="0">
                <a:solidFill>
                  <a:schemeClr val="tx1">
                    <a:lumMod val="90000"/>
                    <a:lumOff val="10000"/>
                  </a:schemeClr>
                </a:solidFill>
                <a:effectLst/>
                <a:latin typeface="DM Sans" pitchFamily="2" charset="0"/>
              </a:rPr>
              <a:t>.</a:t>
            </a:r>
          </a:p>
          <a:p>
            <a:pPr algn="just">
              <a:lnSpc>
                <a:spcPts val="2700"/>
              </a:lnSpc>
            </a:pPr>
            <a:r>
              <a:rPr lang="en-US" sz="1000" b="0" i="0" dirty="0">
                <a:solidFill>
                  <a:schemeClr val="tx1">
                    <a:lumMod val="90000"/>
                    <a:lumOff val="10000"/>
                  </a:schemeClr>
                </a:solidFill>
                <a:effectLst/>
                <a:latin typeface="DM Sans" pitchFamily="2" charset="0"/>
              </a:rPr>
              <a:t>The </a:t>
            </a:r>
            <a:r>
              <a:rPr lang="en-US" sz="1000" b="0" i="0" dirty="0">
                <a:solidFill>
                  <a:schemeClr val="tx1">
                    <a:lumMod val="90000"/>
                    <a:lumOff val="10000"/>
                  </a:schemeClr>
                </a:solidFill>
                <a:effectLst/>
                <a:highlight>
                  <a:srgbClr val="FFFF00"/>
                </a:highlight>
                <a:latin typeface="DM Sans" pitchFamily="2" charset="0"/>
              </a:rPr>
              <a:t>orange</a:t>
            </a:r>
            <a:r>
              <a:rPr lang="en-US" sz="1000" b="0" i="0" dirty="0">
                <a:solidFill>
                  <a:schemeClr val="tx1">
                    <a:lumMod val="90000"/>
                    <a:lumOff val="10000"/>
                  </a:schemeClr>
                </a:solidFill>
                <a:effectLst/>
                <a:latin typeface="DM Sans" pitchFamily="2" charset="0"/>
              </a:rPr>
              <a:t> field is the period during which the fungus has </a:t>
            </a:r>
            <a:r>
              <a:rPr lang="en-US" sz="1000" b="0" i="0" dirty="0">
                <a:solidFill>
                  <a:schemeClr val="tx1">
                    <a:lumMod val="90000"/>
                    <a:lumOff val="10000"/>
                  </a:schemeClr>
                </a:solidFill>
                <a:effectLst/>
                <a:highlight>
                  <a:srgbClr val="FFFF00"/>
                </a:highlight>
                <a:latin typeface="DM Sans" pitchFamily="2" charset="0"/>
              </a:rPr>
              <a:t>only developed its primary stroma in the leaf</a:t>
            </a:r>
            <a:r>
              <a:rPr lang="en-US" sz="1000" b="0" i="0" dirty="0">
                <a:solidFill>
                  <a:schemeClr val="tx1">
                    <a:lumMod val="90000"/>
                    <a:lumOff val="10000"/>
                  </a:schemeClr>
                </a:solidFill>
                <a:effectLst/>
                <a:latin typeface="DM Sans" pitchFamily="2" charset="0"/>
              </a:rPr>
              <a:t>. At this stage, the infection </a:t>
            </a:r>
            <a:r>
              <a:rPr lang="en-US" sz="1000" b="0" i="0" dirty="0">
                <a:solidFill>
                  <a:schemeClr val="tx1">
                    <a:lumMod val="90000"/>
                    <a:lumOff val="10000"/>
                  </a:schemeClr>
                </a:solidFill>
                <a:effectLst/>
                <a:highlight>
                  <a:srgbClr val="FFFF00"/>
                </a:highlight>
                <a:latin typeface="DM Sans" pitchFamily="2" charset="0"/>
              </a:rPr>
              <a:t>can still be stopped by curative products </a:t>
            </a:r>
            <a:r>
              <a:rPr lang="en-US" sz="1000" b="0" i="0" dirty="0">
                <a:solidFill>
                  <a:schemeClr val="tx1">
                    <a:lumMod val="90000"/>
                    <a:lumOff val="10000"/>
                  </a:schemeClr>
                </a:solidFill>
                <a:effectLst/>
                <a:latin typeface="DM Sans" pitchFamily="2" charset="0"/>
              </a:rPr>
              <a:t>such </a:t>
            </a:r>
            <a:r>
              <a:rPr lang="en-US" sz="1000" b="0" i="0" dirty="0">
                <a:solidFill>
                  <a:schemeClr val="tx1">
                    <a:lumMod val="90000"/>
                    <a:lumOff val="10000"/>
                  </a:schemeClr>
                </a:solidFill>
                <a:effectLst/>
                <a:highlight>
                  <a:srgbClr val="00FF00"/>
                </a:highlight>
                <a:latin typeface="DM Sans" pitchFamily="2" charset="0"/>
              </a:rPr>
              <a:t>as </a:t>
            </a:r>
            <a:r>
              <a:rPr lang="en-US" sz="1000" b="0" i="0" dirty="0" err="1">
                <a:solidFill>
                  <a:schemeClr val="tx1">
                    <a:lumMod val="90000"/>
                    <a:lumOff val="10000"/>
                  </a:schemeClr>
                </a:solidFill>
                <a:effectLst/>
                <a:highlight>
                  <a:srgbClr val="00FF00"/>
                </a:highlight>
                <a:latin typeface="DM Sans" pitchFamily="2" charset="0"/>
              </a:rPr>
              <a:t>dodine</a:t>
            </a:r>
            <a:r>
              <a:rPr lang="en-US" sz="1000" b="0" i="0" dirty="0">
                <a:solidFill>
                  <a:schemeClr val="tx1">
                    <a:lumMod val="90000"/>
                    <a:lumOff val="10000"/>
                  </a:schemeClr>
                </a:solidFill>
                <a:effectLst/>
                <a:highlight>
                  <a:srgbClr val="00FF00"/>
                </a:highlight>
                <a:latin typeface="DM Sans" pitchFamily="2" charset="0"/>
              </a:rPr>
              <a:t>, lime sulfur, or bicarbonate</a:t>
            </a:r>
            <a:r>
              <a:rPr lang="en-US" sz="1000" b="0" i="0" dirty="0">
                <a:solidFill>
                  <a:schemeClr val="tx1">
                    <a:lumMod val="90000"/>
                    <a:lumOff val="10000"/>
                  </a:schemeClr>
                </a:solidFill>
                <a:effectLst/>
                <a:latin typeface="DM Sans" pitchFamily="2" charset="0"/>
              </a:rPr>
              <a:t>. </a:t>
            </a:r>
            <a:r>
              <a:rPr lang="en-US" sz="1000" b="0" i="0" dirty="0">
                <a:solidFill>
                  <a:schemeClr val="tx1">
                    <a:lumMod val="90000"/>
                    <a:lumOff val="10000"/>
                  </a:schemeClr>
                </a:solidFill>
                <a:effectLst/>
                <a:highlight>
                  <a:srgbClr val="FF00FF"/>
                </a:highlight>
                <a:latin typeface="DM Sans" pitchFamily="2" charset="0"/>
              </a:rPr>
              <a:t>From the moment the orange field decreases, the first spores have grown deeper into the leaf</a:t>
            </a:r>
            <a:r>
              <a:rPr lang="en-US" sz="1000" b="0" i="0" dirty="0">
                <a:solidFill>
                  <a:schemeClr val="tx1">
                    <a:lumMod val="90000"/>
                    <a:lumOff val="10000"/>
                  </a:schemeClr>
                </a:solidFill>
                <a:effectLst/>
                <a:latin typeface="DM Sans" pitchFamily="2" charset="0"/>
              </a:rPr>
              <a:t>, and the infection process </a:t>
            </a:r>
            <a:r>
              <a:rPr lang="en-US" sz="1000" b="0" i="0" dirty="0">
                <a:solidFill>
                  <a:schemeClr val="tx1">
                    <a:lumMod val="90000"/>
                    <a:lumOff val="10000"/>
                  </a:schemeClr>
                </a:solidFill>
                <a:effectLst/>
                <a:highlight>
                  <a:srgbClr val="00FFFF"/>
                </a:highlight>
                <a:latin typeface="DM Sans" pitchFamily="2" charset="0"/>
              </a:rPr>
              <a:t>can only be stopped by strong curative products.</a:t>
            </a:r>
          </a:p>
        </p:txBody>
      </p:sp>
    </p:spTree>
    <p:extLst>
      <p:ext uri="{BB962C8B-B14F-4D97-AF65-F5344CB8AC3E}">
        <p14:creationId xmlns:p14="http://schemas.microsoft.com/office/powerpoint/2010/main" val="1091631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772ABA9-784E-0743-7370-3B9BA54B3929}"/>
              </a:ext>
            </a:extLst>
          </p:cNvPr>
          <p:cNvSpPr txBox="1"/>
          <p:nvPr/>
        </p:nvSpPr>
        <p:spPr>
          <a:xfrm>
            <a:off x="104931" y="249344"/>
            <a:ext cx="8694295" cy="2565446"/>
          </a:xfrm>
          <a:prstGeom prst="rect">
            <a:avLst/>
          </a:prstGeom>
          <a:noFill/>
        </p:spPr>
        <p:txBody>
          <a:bodyPr wrap="square">
            <a:spAutoFit/>
          </a:bodyPr>
          <a:lstStyle/>
          <a:p>
            <a:pPr algn="just"/>
            <a:br>
              <a:rPr lang="en-US" b="1" i="0" u="sng" dirty="0">
                <a:solidFill>
                  <a:srgbClr val="0A2E36"/>
                </a:solidFill>
                <a:effectLst/>
                <a:latin typeface="DM Sans" pitchFamily="2" charset="0"/>
              </a:rPr>
            </a:br>
            <a:r>
              <a:rPr lang="en-US" b="1" i="0" u="sng" dirty="0">
                <a:solidFill>
                  <a:srgbClr val="0A2E36"/>
                </a:solidFill>
                <a:effectLst/>
                <a:latin typeface="DM Sans" pitchFamily="2" charset="0"/>
              </a:rPr>
              <a:t>Interpret the data</a:t>
            </a:r>
            <a:endParaRPr lang="en-US" b="0" i="0" dirty="0">
              <a:solidFill>
                <a:srgbClr val="0A2E36"/>
              </a:solidFill>
              <a:effectLst/>
              <a:latin typeface="DM Sans" pitchFamily="2" charset="0"/>
            </a:endParaRPr>
          </a:p>
          <a:p>
            <a:pPr algn="just">
              <a:lnSpc>
                <a:spcPts val="2700"/>
              </a:lnSpc>
            </a:pPr>
            <a:r>
              <a:rPr lang="en-US" b="0" i="0" dirty="0">
                <a:solidFill>
                  <a:schemeClr val="tx1"/>
                </a:solidFill>
                <a:effectLst/>
                <a:latin typeface="DM Sans" pitchFamily="2" charset="0"/>
              </a:rPr>
              <a:t>In Europe, infection values ​​for which the </a:t>
            </a:r>
            <a:r>
              <a:rPr lang="en-US" b="0" i="0" dirty="0">
                <a:solidFill>
                  <a:schemeClr val="tx1"/>
                </a:solidFill>
                <a:effectLst/>
                <a:highlight>
                  <a:srgbClr val="00FF00"/>
                </a:highlight>
                <a:latin typeface="DM Sans" pitchFamily="2" charset="0"/>
              </a:rPr>
              <a:t>RIM is less than 100 are considered mild</a:t>
            </a:r>
            <a:r>
              <a:rPr lang="en-US" b="0" i="0" dirty="0">
                <a:solidFill>
                  <a:schemeClr val="tx1"/>
                </a:solidFill>
                <a:effectLst/>
                <a:latin typeface="DM Sans" pitchFamily="2" charset="0"/>
              </a:rPr>
              <a:t>, between </a:t>
            </a:r>
            <a:r>
              <a:rPr lang="en-US" b="0" i="0" dirty="0">
                <a:solidFill>
                  <a:schemeClr val="tx1"/>
                </a:solidFill>
                <a:effectLst/>
                <a:highlight>
                  <a:srgbClr val="00FFFF"/>
                </a:highlight>
                <a:latin typeface="DM Sans" pitchFamily="2" charset="0"/>
              </a:rPr>
              <a:t>100 and 300 moderate</a:t>
            </a:r>
            <a:r>
              <a:rPr lang="en-US" b="0" i="0" dirty="0">
                <a:solidFill>
                  <a:schemeClr val="tx1"/>
                </a:solidFill>
                <a:effectLst/>
                <a:latin typeface="DM Sans" pitchFamily="2" charset="0"/>
              </a:rPr>
              <a:t>, and </a:t>
            </a:r>
            <a:r>
              <a:rPr lang="en-US" b="0" i="0" dirty="0">
                <a:solidFill>
                  <a:schemeClr val="tx1"/>
                </a:solidFill>
                <a:effectLst/>
                <a:highlight>
                  <a:srgbClr val="FF00FF"/>
                </a:highlight>
                <a:latin typeface="DM Sans" pitchFamily="2" charset="0"/>
              </a:rPr>
              <a:t>greater than 300 as serious infectious </a:t>
            </a:r>
            <a:r>
              <a:rPr lang="en-US" b="0" i="0" dirty="0">
                <a:solidFill>
                  <a:schemeClr val="tx1"/>
                </a:solidFill>
                <a:effectLst/>
                <a:latin typeface="DM Sans" pitchFamily="2" charset="0"/>
              </a:rPr>
              <a:t>events. In our model, the </a:t>
            </a:r>
            <a:r>
              <a:rPr lang="en-US" b="0" i="0" dirty="0">
                <a:solidFill>
                  <a:schemeClr val="tx1"/>
                </a:solidFill>
                <a:effectLst/>
                <a:highlight>
                  <a:srgbClr val="FF0000"/>
                </a:highlight>
                <a:latin typeface="DM Sans" pitchFamily="2" charset="0"/>
              </a:rPr>
              <a:t>RIM value is the red line in the graph </a:t>
            </a:r>
            <a:r>
              <a:rPr lang="en-US" b="0" i="0" dirty="0">
                <a:solidFill>
                  <a:schemeClr val="tx1"/>
                </a:solidFill>
                <a:effectLst/>
                <a:latin typeface="DM Sans" pitchFamily="2" charset="0"/>
              </a:rPr>
              <a:t>as read on the left axis of the main graph. In the United States, apple scab appears to be less aggressive. The general rule of thumb is that </a:t>
            </a:r>
            <a:r>
              <a:rPr lang="en-US" b="0" i="0" dirty="0">
                <a:solidFill>
                  <a:schemeClr val="tx1"/>
                </a:solidFill>
                <a:effectLst/>
                <a:highlight>
                  <a:srgbClr val="FFFF00"/>
                </a:highlight>
                <a:latin typeface="DM Sans" pitchFamily="2" charset="0"/>
              </a:rPr>
              <a:t>if your orchard is relatively clean (no scab damage the previous year), then RIM infection values ​​below 300 are probably not worth dealing with</a:t>
            </a:r>
            <a:r>
              <a:rPr lang="en-US" b="0" i="0" dirty="0">
                <a:solidFill>
                  <a:schemeClr val="tx1"/>
                </a:solidFill>
                <a:effectLst/>
                <a:latin typeface="DM Sans" pitchFamily="2" charset="0"/>
              </a:rPr>
              <a:t>. However, if you have a high scab inoculum, you should also deal with the low-risk factors.</a:t>
            </a:r>
          </a:p>
        </p:txBody>
      </p:sp>
    </p:spTree>
    <p:extLst>
      <p:ext uri="{BB962C8B-B14F-4D97-AF65-F5344CB8AC3E}">
        <p14:creationId xmlns:p14="http://schemas.microsoft.com/office/powerpoint/2010/main" val="1985846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subTitle" idx="3"/>
          </p:nvPr>
        </p:nvSpPr>
        <p:spPr>
          <a:xfrm>
            <a:off x="4750500" y="1271136"/>
            <a:ext cx="36783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 previous treatments</a:t>
            </a:r>
            <a:endParaRPr/>
          </a:p>
        </p:txBody>
      </p:sp>
      <p:sp>
        <p:nvSpPr>
          <p:cNvPr id="292" name="Google Shape;292;p37"/>
          <p:cNvSpPr txBox="1">
            <a:spLocks noGrp="1"/>
          </p:cNvSpPr>
          <p:nvPr>
            <p:ph type="title"/>
          </p:nvPr>
        </p:nvSpPr>
        <p:spPr>
          <a:xfrm>
            <a:off x="4751700" y="2047054"/>
            <a:ext cx="3675900" cy="73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50%</a:t>
            </a:r>
            <a:endParaRPr/>
          </a:p>
        </p:txBody>
      </p:sp>
      <p:sp>
        <p:nvSpPr>
          <p:cNvPr id="293" name="Google Shape;293;p37"/>
          <p:cNvSpPr txBox="1">
            <a:spLocks noGrp="1"/>
          </p:cNvSpPr>
          <p:nvPr>
            <p:ph type="subTitle" idx="1"/>
          </p:nvPr>
        </p:nvSpPr>
        <p:spPr>
          <a:xfrm>
            <a:off x="4751700" y="2684846"/>
            <a:ext cx="36759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Reduction in complications</a:t>
            </a:r>
            <a:endParaRPr/>
          </a:p>
        </p:txBody>
      </p:sp>
      <p:sp>
        <p:nvSpPr>
          <p:cNvPr id="294" name="Google Shape;294;p37"/>
          <p:cNvSpPr txBox="1">
            <a:spLocks noGrp="1"/>
          </p:cNvSpPr>
          <p:nvPr>
            <p:ph type="title" idx="2"/>
          </p:nvPr>
        </p:nvSpPr>
        <p:spPr>
          <a:xfrm>
            <a:off x="4750500" y="630936"/>
            <a:ext cx="3678300" cy="73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10x faster</a:t>
            </a:r>
            <a:endParaRPr/>
          </a:p>
        </p:txBody>
      </p:sp>
      <p:sp>
        <p:nvSpPr>
          <p:cNvPr id="295" name="Google Shape;295;p37"/>
          <p:cNvSpPr txBox="1">
            <a:spLocks noGrp="1"/>
          </p:cNvSpPr>
          <p:nvPr>
            <p:ph type="title" idx="4"/>
          </p:nvPr>
        </p:nvSpPr>
        <p:spPr>
          <a:xfrm>
            <a:off x="4751700" y="3465576"/>
            <a:ext cx="3675900" cy="73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85%</a:t>
            </a:r>
            <a:endParaRPr/>
          </a:p>
        </p:txBody>
      </p:sp>
      <p:sp>
        <p:nvSpPr>
          <p:cNvPr id="296" name="Google Shape;296;p37"/>
          <p:cNvSpPr txBox="1">
            <a:spLocks noGrp="1"/>
          </p:cNvSpPr>
          <p:nvPr>
            <p:ph type="subTitle" idx="5"/>
          </p:nvPr>
        </p:nvSpPr>
        <p:spPr>
          <a:xfrm>
            <a:off x="4751700" y="4105776"/>
            <a:ext cx="36759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Success rate for the breakthrough</a:t>
            </a:r>
            <a:endParaRPr/>
          </a:p>
        </p:txBody>
      </p:sp>
      <p:cxnSp>
        <p:nvCxnSpPr>
          <p:cNvPr id="297" name="Google Shape;297;p37"/>
          <p:cNvCxnSpPr/>
          <p:nvPr/>
        </p:nvCxnSpPr>
        <p:spPr>
          <a:xfrm>
            <a:off x="4572000" y="1864895"/>
            <a:ext cx="4572000" cy="0"/>
          </a:xfrm>
          <a:prstGeom prst="straightConnector1">
            <a:avLst/>
          </a:prstGeom>
          <a:noFill/>
          <a:ln w="19050" cap="rnd" cmpd="sng">
            <a:solidFill>
              <a:schemeClr val="lt1"/>
            </a:solidFill>
            <a:prstDash val="solid"/>
            <a:round/>
            <a:headEnd type="none" w="med" len="med"/>
            <a:tailEnd type="none" w="med" len="med"/>
          </a:ln>
        </p:spPr>
      </p:cxnSp>
      <p:cxnSp>
        <p:nvCxnSpPr>
          <p:cNvPr id="298" name="Google Shape;298;p37"/>
          <p:cNvCxnSpPr/>
          <p:nvPr/>
        </p:nvCxnSpPr>
        <p:spPr>
          <a:xfrm>
            <a:off x="4572000" y="3281011"/>
            <a:ext cx="4572000" cy="0"/>
          </a:xfrm>
          <a:prstGeom prst="straightConnector1">
            <a:avLst/>
          </a:prstGeom>
          <a:noFill/>
          <a:ln w="19050" cap="rnd" cmpd="sng">
            <a:solidFill>
              <a:schemeClr val="lt1"/>
            </a:solidFill>
            <a:prstDash val="solid"/>
            <a:round/>
            <a:headEnd type="none" w="med" len="med"/>
            <a:tailEnd type="none" w="med" len="med"/>
          </a:ln>
        </p:spPr>
      </p:cxnSp>
      <p:pic>
        <p:nvPicPr>
          <p:cNvPr id="2" name="Picture 1">
            <a:extLst>
              <a:ext uri="{FF2B5EF4-FFF2-40B4-BE49-F238E27FC236}">
                <a16:creationId xmlns:a16="http://schemas.microsoft.com/office/drawing/2014/main" id="{420BC55D-CE8B-B5E7-E8F7-09353BD4319A}"/>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6148" name="Picture 4">
            <a:extLst>
              <a:ext uri="{FF2B5EF4-FFF2-40B4-BE49-F238E27FC236}">
                <a16:creationId xmlns:a16="http://schemas.microsoft.com/office/drawing/2014/main" id="{C2DAD07F-954A-C0BF-EED4-BAE168FAF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0"/>
            <a:ext cx="912812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6FE3B3-0E78-15AF-F7CF-38E992B7EB57}"/>
              </a:ext>
            </a:extLst>
          </p:cNvPr>
          <p:cNvPicPr>
            <a:picLocks noChangeAspect="1"/>
          </p:cNvPicPr>
          <p:nvPr/>
        </p:nvPicPr>
        <p:blipFill>
          <a:blip r:embed="rId2"/>
          <a:stretch>
            <a:fillRect/>
          </a:stretch>
        </p:blipFill>
        <p:spPr>
          <a:xfrm>
            <a:off x="0" y="3235962"/>
            <a:ext cx="9144000" cy="1840506"/>
          </a:xfrm>
          <a:prstGeom prst="rect">
            <a:avLst/>
          </a:prstGeom>
        </p:spPr>
      </p:pic>
      <p:sp>
        <p:nvSpPr>
          <p:cNvPr id="7" name="TextBox 6">
            <a:extLst>
              <a:ext uri="{FF2B5EF4-FFF2-40B4-BE49-F238E27FC236}">
                <a16:creationId xmlns:a16="http://schemas.microsoft.com/office/drawing/2014/main" id="{09882B67-9325-F80D-1F7B-1D2E4C5B9736}"/>
              </a:ext>
            </a:extLst>
          </p:cNvPr>
          <p:cNvSpPr txBox="1"/>
          <p:nvPr/>
        </p:nvSpPr>
        <p:spPr>
          <a:xfrm>
            <a:off x="136785" y="325797"/>
            <a:ext cx="4845570" cy="307777"/>
          </a:xfrm>
          <a:prstGeom prst="rect">
            <a:avLst/>
          </a:prstGeom>
          <a:noFill/>
        </p:spPr>
        <p:txBody>
          <a:bodyPr wrap="square">
            <a:spAutoFit/>
          </a:bodyPr>
          <a:lstStyle/>
          <a:p>
            <a:pPr algn="l" fontAlgn="base"/>
            <a:r>
              <a:rPr lang="de-AT" b="0" i="0" dirty="0">
                <a:solidFill>
                  <a:srgbClr val="333333"/>
                </a:solidFill>
                <a:effectLst/>
                <a:latin typeface="Open Sans" panose="020B0606030504020204" pitchFamily="34" charset="0"/>
              </a:rPr>
              <a:t>CERCOPRIM</a:t>
            </a:r>
          </a:p>
        </p:txBody>
      </p:sp>
      <p:sp>
        <p:nvSpPr>
          <p:cNvPr id="9" name="TextBox 8">
            <a:extLst>
              <a:ext uri="{FF2B5EF4-FFF2-40B4-BE49-F238E27FC236}">
                <a16:creationId xmlns:a16="http://schemas.microsoft.com/office/drawing/2014/main" id="{797E8D84-18F8-84D3-2FE5-048F5F3069F1}"/>
              </a:ext>
            </a:extLst>
          </p:cNvPr>
          <p:cNvSpPr txBox="1"/>
          <p:nvPr/>
        </p:nvSpPr>
        <p:spPr>
          <a:xfrm>
            <a:off x="136785" y="914401"/>
            <a:ext cx="8909779" cy="2246769"/>
          </a:xfrm>
          <a:prstGeom prst="rect">
            <a:avLst/>
          </a:prstGeom>
          <a:noFill/>
        </p:spPr>
        <p:txBody>
          <a:bodyPr wrap="square">
            <a:spAutoFit/>
          </a:bodyPr>
          <a:lstStyle/>
          <a:p>
            <a:pPr algn="l" fontAlgn="base"/>
            <a:r>
              <a:rPr lang="en-US" b="0" i="0" dirty="0" err="1">
                <a:solidFill>
                  <a:schemeClr val="tx1"/>
                </a:solidFill>
                <a:effectLst/>
                <a:latin typeface="Open Sans" panose="020B0606030504020204" pitchFamily="34" charset="0"/>
              </a:rPr>
              <a:t>Ez</a:t>
            </a:r>
            <a:r>
              <a:rPr lang="en-US" b="0" i="0" dirty="0">
                <a:solidFill>
                  <a:schemeClr val="tx1"/>
                </a:solidFill>
                <a:effectLst/>
                <a:latin typeface="Open Sans" panose="020B0606030504020204" pitchFamily="34" charset="0"/>
              </a:rPr>
              <a:t> a </a:t>
            </a:r>
            <a:r>
              <a:rPr lang="en-US" b="0" i="0" dirty="0" err="1">
                <a:solidFill>
                  <a:schemeClr val="tx1"/>
                </a:solidFill>
                <a:effectLst/>
                <a:latin typeface="Open Sans" panose="020B0606030504020204" pitchFamily="34" charset="0"/>
              </a:rPr>
              <a:t>modell</a:t>
            </a:r>
            <a:r>
              <a:rPr lang="en-US" b="0" i="0" dirty="0">
                <a:solidFill>
                  <a:schemeClr val="tx1"/>
                </a:solidFill>
                <a:effectLst/>
                <a:latin typeface="Open Sans" panose="020B0606030504020204" pitchFamily="34" charset="0"/>
              </a:rPr>
              <a:t> a C. </a:t>
            </a:r>
            <a:r>
              <a:rPr lang="en-US" b="0" i="0" dirty="0" err="1">
                <a:solidFill>
                  <a:schemeClr val="tx1"/>
                </a:solidFill>
                <a:effectLst/>
                <a:latin typeface="Open Sans" panose="020B0606030504020204" pitchFamily="34" charset="0"/>
              </a:rPr>
              <a:t>beticola</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első</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előfordulásának</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időpontját</a:t>
            </a:r>
            <a:r>
              <a:rPr lang="en-US" b="0" i="0" dirty="0">
                <a:solidFill>
                  <a:schemeClr val="tx1"/>
                </a:solidFill>
                <a:effectLst/>
                <a:latin typeface="Open Sans" panose="020B0606030504020204" pitchFamily="34" charset="0"/>
              </a:rPr>
              <a:t> a </a:t>
            </a:r>
            <a:r>
              <a:rPr lang="en-US" b="0" i="0" dirty="0" err="1">
                <a:solidFill>
                  <a:schemeClr val="tx1"/>
                </a:solidFill>
                <a:effectLst/>
                <a:latin typeface="Open Sans" panose="020B0606030504020204" pitchFamily="34" charset="0"/>
              </a:rPr>
              <a:t>január</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elseje</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óta</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felhalmozott</a:t>
            </a:r>
            <a:r>
              <a:rPr lang="en-US" b="0" i="0" dirty="0">
                <a:solidFill>
                  <a:schemeClr val="tx1"/>
                </a:solidFill>
                <a:effectLst/>
                <a:latin typeface="Open Sans" panose="020B0606030504020204" pitchFamily="34" charset="0"/>
              </a:rPr>
              <a:t>, 5 °C </a:t>
            </a:r>
            <a:r>
              <a:rPr lang="en-US" b="0" i="0" dirty="0" err="1">
                <a:solidFill>
                  <a:schemeClr val="tx1"/>
                </a:solidFill>
                <a:effectLst/>
                <a:latin typeface="Open Sans" panose="020B0606030504020204" pitchFamily="34" charset="0"/>
              </a:rPr>
              <a:t>feletti</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napi</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átlaghőmérsékletek</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alapján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becsüli</a:t>
            </a:r>
            <a:r>
              <a:rPr lang="en-US" b="0" i="0" dirty="0">
                <a:solidFill>
                  <a:schemeClr val="tx1"/>
                </a:solidFill>
                <a:effectLst/>
                <a:latin typeface="Open Sans" panose="020B0606030504020204" pitchFamily="34" charset="0"/>
              </a:rPr>
              <a:t> meg. </a:t>
            </a:r>
            <a:endParaRPr lang="hu-HU" dirty="0">
              <a:solidFill>
                <a:schemeClr val="tx1"/>
              </a:solidFill>
              <a:latin typeface="Open Sans" panose="020B0606030504020204" pitchFamily="34" charset="0"/>
            </a:endParaRPr>
          </a:p>
          <a:p>
            <a:pPr algn="l" fontAlgn="base"/>
            <a:endParaRPr lang="hu-HU" b="0" i="0" dirty="0">
              <a:solidFill>
                <a:schemeClr val="tx1"/>
              </a:solidFill>
              <a:effectLst/>
              <a:latin typeface="Open Sans" panose="020B0606030504020204" pitchFamily="34" charset="0"/>
            </a:endParaRPr>
          </a:p>
          <a:p>
            <a:pPr algn="l" fontAlgn="base"/>
            <a:r>
              <a:rPr lang="en-US" b="0" i="0" dirty="0">
                <a:solidFill>
                  <a:schemeClr val="tx1"/>
                </a:solidFill>
                <a:effectLst/>
                <a:latin typeface="Open Sans" panose="020B0606030504020204" pitchFamily="34" charset="0"/>
              </a:rPr>
              <a:t>A 60%-</a:t>
            </a:r>
            <a:r>
              <a:rPr lang="en-US" b="0" i="0" dirty="0" err="1">
                <a:solidFill>
                  <a:schemeClr val="tx1"/>
                </a:solidFill>
                <a:effectLst/>
                <a:latin typeface="Open Sans" panose="020B0606030504020204" pitchFamily="34" charset="0"/>
              </a:rPr>
              <a:t>nál</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magasabb</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relatív</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páratartalmú</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időszakokban</a:t>
            </a:r>
            <a:r>
              <a:rPr lang="en-US" b="0" i="0" dirty="0">
                <a:solidFill>
                  <a:schemeClr val="tx1"/>
                </a:solidFill>
                <a:effectLst/>
                <a:latin typeface="Open Sans" panose="020B0606030504020204" pitchFamily="34" charset="0"/>
              </a:rPr>
              <a:t> 1006,2°C-os </a:t>
            </a:r>
            <a:r>
              <a:rPr lang="en-US" b="0" i="0" dirty="0" err="1">
                <a:solidFill>
                  <a:schemeClr val="tx1"/>
                </a:solidFill>
                <a:effectLst/>
                <a:latin typeface="Open Sans" panose="020B0606030504020204" pitchFamily="34" charset="0"/>
              </a:rPr>
              <a:t>küszöbértéket</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vesz</a:t>
            </a:r>
            <a:r>
              <a:rPr lang="en-US" b="0" i="0" dirty="0">
                <a:solidFill>
                  <a:schemeClr val="tx1"/>
                </a:solidFill>
                <a:effectLst/>
                <a:latin typeface="Open Sans" panose="020B0606030504020204" pitchFamily="34" charset="0"/>
              </a:rPr>
              <a:t>, ha </a:t>
            </a:r>
            <a:r>
              <a:rPr lang="en-US" b="0" i="0" dirty="0" err="1">
                <a:solidFill>
                  <a:schemeClr val="tx1"/>
                </a:solidFill>
                <a:effectLst/>
                <a:latin typeface="Open Sans" panose="020B0606030504020204" pitchFamily="34" charset="0"/>
              </a:rPr>
              <a:t>pedig</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nincs</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relatív</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páratartalom</a:t>
            </a:r>
            <a:r>
              <a:rPr lang="hu-HU" b="0" i="0" dirty="0">
                <a:solidFill>
                  <a:schemeClr val="tx1"/>
                </a:solidFill>
                <a:effectLst/>
                <a:latin typeface="Open Sans" panose="020B0606030504020204" pitchFamily="34" charset="0"/>
              </a:rPr>
              <a:t> szenzorunk</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akkor</a:t>
            </a:r>
            <a:r>
              <a:rPr lang="en-US" b="0" i="0" dirty="0">
                <a:solidFill>
                  <a:schemeClr val="tx1"/>
                </a:solidFill>
                <a:effectLst/>
                <a:latin typeface="Open Sans" panose="020B0606030504020204" pitchFamily="34" charset="0"/>
              </a:rPr>
              <a:t> 1081,9°C-os </a:t>
            </a:r>
            <a:r>
              <a:rPr lang="en-US" b="0" i="0" dirty="0" err="1">
                <a:solidFill>
                  <a:schemeClr val="tx1"/>
                </a:solidFill>
                <a:effectLst/>
                <a:latin typeface="Open Sans" panose="020B0606030504020204" pitchFamily="34" charset="0"/>
              </a:rPr>
              <a:t>küszöbérték</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érvényes</a:t>
            </a:r>
            <a:r>
              <a:rPr lang="en-US" b="0" i="0" dirty="0">
                <a:solidFill>
                  <a:schemeClr val="tx1"/>
                </a:solidFill>
                <a:effectLst/>
                <a:latin typeface="Open Sans" panose="020B0606030504020204" pitchFamily="34" charset="0"/>
              </a:rPr>
              <a:t>.</a:t>
            </a:r>
            <a:r>
              <a:rPr lang="hu-HU"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Ezt</a:t>
            </a:r>
            <a:r>
              <a:rPr lang="en-US" b="0" i="0" dirty="0">
                <a:solidFill>
                  <a:schemeClr val="tx1"/>
                </a:solidFill>
                <a:effectLst/>
                <a:latin typeface="Open Sans" panose="020B0606030504020204" pitchFamily="34" charset="0"/>
              </a:rPr>
              <a:t> a </a:t>
            </a:r>
            <a:r>
              <a:rPr lang="en-US" b="0" i="0" dirty="0" err="1">
                <a:solidFill>
                  <a:schemeClr val="tx1"/>
                </a:solidFill>
                <a:effectLst/>
                <a:latin typeface="Open Sans" panose="020B0606030504020204" pitchFamily="34" charset="0"/>
              </a:rPr>
              <a:t>modellt</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Olaszországra</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fejlesztették</a:t>
            </a:r>
            <a:r>
              <a:rPr lang="en-US" b="0" i="0" dirty="0">
                <a:solidFill>
                  <a:schemeClr val="tx1"/>
                </a:solidFill>
                <a:effectLst/>
                <a:latin typeface="Open Sans" panose="020B0606030504020204" pitchFamily="34" charset="0"/>
              </a:rPr>
              <a:t> ki, </a:t>
            </a:r>
            <a:r>
              <a:rPr lang="en-US" b="0" i="0" dirty="0" err="1">
                <a:solidFill>
                  <a:schemeClr val="tx1"/>
                </a:solidFill>
                <a:effectLst/>
                <a:latin typeface="Open Sans" panose="020B0606030504020204" pitchFamily="34" charset="0"/>
              </a:rPr>
              <a:t>és</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Olaszországban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és</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Németországban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használják.A</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CercoPrim</a:t>
            </a:r>
            <a:r>
              <a:rPr lang="en-US" b="0" i="0" dirty="0">
                <a:solidFill>
                  <a:schemeClr val="tx1"/>
                </a:solidFill>
                <a:effectLst/>
                <a:latin typeface="Open Sans" panose="020B0606030504020204" pitchFamily="34" charset="0"/>
              </a:rPr>
              <a:t> 2010-ben </a:t>
            </a:r>
            <a:r>
              <a:rPr lang="en-US" b="0" i="0" dirty="0" err="1">
                <a:solidFill>
                  <a:schemeClr val="tx1"/>
                </a:solidFill>
                <a:effectLst/>
                <a:latin typeface="Open Sans" panose="020B0606030504020204" pitchFamily="34" charset="0"/>
              </a:rPr>
              <a:t>Stájerországban</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június</a:t>
            </a:r>
            <a:r>
              <a:rPr lang="en-US" b="0" i="0" dirty="0">
                <a:solidFill>
                  <a:schemeClr val="tx1"/>
                </a:solidFill>
                <a:effectLst/>
                <a:latin typeface="Open Sans" panose="020B0606030504020204" pitchFamily="34" charset="0"/>
              </a:rPr>
              <a:t> 19-én </a:t>
            </a:r>
            <a:r>
              <a:rPr lang="en-US" b="0" i="0" dirty="0" err="1">
                <a:solidFill>
                  <a:schemeClr val="tx1"/>
                </a:solidFill>
                <a:effectLst/>
                <a:latin typeface="Open Sans" panose="020B0606030504020204" pitchFamily="34" charset="0"/>
              </a:rPr>
              <a:t>jelzi</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az</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első</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permetezést</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Ez</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nagyjából</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ugyanaz</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az</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időpont</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amelyet</a:t>
            </a:r>
            <a:r>
              <a:rPr lang="en-US" b="0" i="0" dirty="0">
                <a:solidFill>
                  <a:schemeClr val="tx1"/>
                </a:solidFill>
                <a:effectLst/>
                <a:latin typeface="Open Sans" panose="020B0606030504020204" pitchFamily="34" charset="0"/>
              </a:rPr>
              <a:t> a </a:t>
            </a:r>
            <a:r>
              <a:rPr lang="en-US" b="0" i="0" dirty="0" err="1">
                <a:solidFill>
                  <a:schemeClr val="tx1"/>
                </a:solidFill>
                <a:effectLst/>
                <a:latin typeface="Open Sans" panose="020B0606030504020204" pitchFamily="34" charset="0"/>
              </a:rPr>
              <a:t>Pessl</a:t>
            </a:r>
            <a:r>
              <a:rPr lang="en-US" b="0" i="0" dirty="0">
                <a:solidFill>
                  <a:schemeClr val="tx1"/>
                </a:solidFill>
                <a:effectLst/>
                <a:latin typeface="Open Sans" panose="020B0606030504020204" pitchFamily="34" charset="0"/>
              </a:rPr>
              <a:t> Instruments </a:t>
            </a:r>
            <a:r>
              <a:rPr lang="en-US" b="0" i="0" dirty="0" err="1">
                <a:solidFill>
                  <a:schemeClr val="tx1"/>
                </a:solidFill>
                <a:effectLst/>
                <a:latin typeface="Open Sans" panose="020B0606030504020204" pitchFamily="34" charset="0"/>
              </a:rPr>
              <a:t>kockázati</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modellje</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vagy</a:t>
            </a:r>
            <a:r>
              <a:rPr lang="en-US" b="0" i="0" dirty="0">
                <a:solidFill>
                  <a:schemeClr val="tx1"/>
                </a:solidFill>
                <a:effectLst/>
                <a:latin typeface="Open Sans" panose="020B0606030504020204" pitchFamily="34" charset="0"/>
              </a:rPr>
              <a:t> a DIV </a:t>
            </a:r>
            <a:r>
              <a:rPr lang="en-US" b="0" i="0" dirty="0" err="1">
                <a:solidFill>
                  <a:schemeClr val="tx1"/>
                </a:solidFill>
                <a:effectLst/>
                <a:latin typeface="Open Sans" panose="020B0606030504020204" pitchFamily="34" charset="0"/>
              </a:rPr>
              <a:t>modell</a:t>
            </a:r>
            <a:r>
              <a:rPr lang="en-US" b="0" i="0" dirty="0">
                <a:solidFill>
                  <a:schemeClr val="tx1"/>
                </a:solidFill>
                <a:effectLst/>
                <a:latin typeface="Open Sans" panose="020B0606030504020204" pitchFamily="34" charset="0"/>
              </a:rPr>
              <a:t> a </a:t>
            </a:r>
            <a:r>
              <a:rPr lang="en-US" b="0" i="0" dirty="0" err="1">
                <a:solidFill>
                  <a:schemeClr val="tx1"/>
                </a:solidFill>
                <a:effectLst/>
                <a:latin typeface="Open Sans" panose="020B0606030504020204" pitchFamily="34" charset="0"/>
              </a:rPr>
              <a:t>permetezésre</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fogékony</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fajtáknak</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jelzett</a:t>
            </a:r>
            <a:r>
              <a:rPr lang="en-US" b="0" i="0" dirty="0">
                <a:solidFill>
                  <a:schemeClr val="tx1"/>
                </a:solidFill>
                <a:effectLst/>
                <a:latin typeface="Open Sans" panose="020B0606030504020204" pitchFamily="34" charset="0"/>
              </a:rPr>
              <a:t> </a:t>
            </a:r>
            <a:r>
              <a:rPr lang="en-US" b="0" i="0" dirty="0" err="1">
                <a:solidFill>
                  <a:schemeClr val="tx1"/>
                </a:solidFill>
                <a:effectLst/>
                <a:latin typeface="Open Sans" panose="020B0606030504020204" pitchFamily="34" charset="0"/>
              </a:rPr>
              <a:t>volna</a:t>
            </a:r>
            <a:r>
              <a:rPr lang="en-US" b="0" i="0" dirty="0">
                <a:solidFill>
                  <a:schemeClr val="tx1"/>
                </a:solidFill>
                <a:effectLst/>
                <a:latin typeface="Open Sans" panose="020B0606030504020204" pitchFamily="34" charset="0"/>
              </a:rPr>
              <a:t>.</a:t>
            </a:r>
            <a:endParaRPr lang="hu-HU" b="0" i="0" dirty="0">
              <a:solidFill>
                <a:schemeClr val="tx1"/>
              </a:solidFill>
              <a:effectLst/>
              <a:latin typeface="Open Sans" panose="020B0606030504020204" pitchFamily="34" charset="0"/>
            </a:endParaRPr>
          </a:p>
          <a:p>
            <a:pPr algn="l" fontAlgn="base"/>
            <a:endParaRPr lang="hu-HU" dirty="0">
              <a:solidFill>
                <a:schemeClr val="tx1"/>
              </a:solidFill>
              <a:latin typeface="Open Sans" panose="020B0606030504020204" pitchFamily="34" charset="0"/>
            </a:endParaRPr>
          </a:p>
          <a:p>
            <a:pPr algn="l" fontAlgn="base"/>
            <a:r>
              <a:rPr lang="hu-HU" b="0" i="0" dirty="0">
                <a:solidFill>
                  <a:schemeClr val="tx1"/>
                </a:solidFill>
                <a:effectLst/>
                <a:latin typeface="Open Sans" panose="020B0606030504020204" pitchFamily="34" charset="0"/>
              </a:rPr>
              <a:t>Az első permetezést ez alapján kell elvégezni. Szimptómák nincsenek!</a:t>
            </a:r>
            <a:endParaRPr lang="en-US" b="0" i="0" dirty="0">
              <a:solidFill>
                <a:schemeClr val="tx1"/>
              </a:solidFill>
              <a:effectLst/>
              <a:latin typeface="Open Sans" panose="020B0606030504020204" pitchFamily="34" charset="0"/>
            </a:endParaRPr>
          </a:p>
        </p:txBody>
      </p:sp>
    </p:spTree>
    <p:extLst>
      <p:ext uri="{BB962C8B-B14F-4D97-AF65-F5344CB8AC3E}">
        <p14:creationId xmlns:p14="http://schemas.microsoft.com/office/powerpoint/2010/main" val="3540315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A78203-FDEF-4BB2-F395-C635EFE7954E}"/>
              </a:ext>
            </a:extLst>
          </p:cNvPr>
          <p:cNvSpPr txBox="1"/>
          <p:nvPr/>
        </p:nvSpPr>
        <p:spPr>
          <a:xfrm>
            <a:off x="254833" y="337996"/>
            <a:ext cx="6458886" cy="307777"/>
          </a:xfrm>
          <a:prstGeom prst="rect">
            <a:avLst/>
          </a:prstGeom>
          <a:noFill/>
        </p:spPr>
        <p:txBody>
          <a:bodyPr wrap="square">
            <a:spAutoFit/>
          </a:bodyPr>
          <a:lstStyle/>
          <a:p>
            <a:r>
              <a:rPr lang="en-US" b="0" i="0" dirty="0">
                <a:solidFill>
                  <a:schemeClr val="tx1"/>
                </a:solidFill>
                <a:effectLst/>
                <a:latin typeface="Open Sans" panose="020B0606030504020204" pitchFamily="34" charset="0"/>
              </a:rPr>
              <a:t>DIV infection model from University of </a:t>
            </a:r>
            <a:r>
              <a:rPr lang="en-US" b="0" i="0" dirty="0" err="1">
                <a:solidFill>
                  <a:schemeClr val="tx1"/>
                </a:solidFill>
                <a:effectLst/>
                <a:latin typeface="Open Sans" panose="020B0606030504020204" pitchFamily="34" charset="0"/>
              </a:rPr>
              <a:t>Minesota</a:t>
            </a:r>
            <a:r>
              <a:rPr lang="en-US" b="0" i="0" dirty="0">
                <a:solidFill>
                  <a:schemeClr val="tx1"/>
                </a:solidFill>
                <a:effectLst/>
                <a:latin typeface="Open Sans" panose="020B0606030504020204" pitchFamily="34" charset="0"/>
              </a:rPr>
              <a:t> Crookston</a:t>
            </a:r>
            <a:endParaRPr lang="de-AT" dirty="0">
              <a:solidFill>
                <a:schemeClr val="tx1"/>
              </a:solidFill>
            </a:endParaRPr>
          </a:p>
        </p:txBody>
      </p:sp>
      <p:pic>
        <p:nvPicPr>
          <p:cNvPr id="7" name="Picture 6">
            <a:extLst>
              <a:ext uri="{FF2B5EF4-FFF2-40B4-BE49-F238E27FC236}">
                <a16:creationId xmlns:a16="http://schemas.microsoft.com/office/drawing/2014/main" id="{716CA3E9-E4FD-9986-B91B-912A9227AAA0}"/>
              </a:ext>
            </a:extLst>
          </p:cNvPr>
          <p:cNvPicPr>
            <a:picLocks noChangeAspect="1"/>
          </p:cNvPicPr>
          <p:nvPr/>
        </p:nvPicPr>
        <p:blipFill>
          <a:blip r:embed="rId2"/>
          <a:stretch>
            <a:fillRect/>
          </a:stretch>
        </p:blipFill>
        <p:spPr>
          <a:xfrm>
            <a:off x="0" y="836066"/>
            <a:ext cx="9144000" cy="1147891"/>
          </a:xfrm>
          <a:prstGeom prst="rect">
            <a:avLst/>
          </a:prstGeom>
        </p:spPr>
      </p:pic>
      <p:pic>
        <p:nvPicPr>
          <p:cNvPr id="9" name="Picture 8">
            <a:extLst>
              <a:ext uri="{FF2B5EF4-FFF2-40B4-BE49-F238E27FC236}">
                <a16:creationId xmlns:a16="http://schemas.microsoft.com/office/drawing/2014/main" id="{F3D7BDB5-EA40-7FCF-AAF9-4426F8E07A06}"/>
              </a:ext>
            </a:extLst>
          </p:cNvPr>
          <p:cNvPicPr>
            <a:picLocks noChangeAspect="1"/>
          </p:cNvPicPr>
          <p:nvPr/>
        </p:nvPicPr>
        <p:blipFill>
          <a:blip r:embed="rId3"/>
          <a:stretch>
            <a:fillRect/>
          </a:stretch>
        </p:blipFill>
        <p:spPr>
          <a:xfrm>
            <a:off x="0" y="2105850"/>
            <a:ext cx="9144000" cy="1291564"/>
          </a:xfrm>
          <a:prstGeom prst="rect">
            <a:avLst/>
          </a:prstGeom>
        </p:spPr>
      </p:pic>
      <p:sp>
        <p:nvSpPr>
          <p:cNvPr id="11" name="TextBox 10">
            <a:extLst>
              <a:ext uri="{FF2B5EF4-FFF2-40B4-BE49-F238E27FC236}">
                <a16:creationId xmlns:a16="http://schemas.microsoft.com/office/drawing/2014/main" id="{0CABF531-B2A9-81F2-EF4A-3CCE588038E9}"/>
              </a:ext>
            </a:extLst>
          </p:cNvPr>
          <p:cNvSpPr txBox="1"/>
          <p:nvPr/>
        </p:nvSpPr>
        <p:spPr>
          <a:xfrm>
            <a:off x="59960" y="3712698"/>
            <a:ext cx="8776741" cy="738664"/>
          </a:xfrm>
          <a:prstGeom prst="rect">
            <a:avLst/>
          </a:prstGeom>
          <a:noFill/>
        </p:spPr>
        <p:txBody>
          <a:bodyPr wrap="square">
            <a:spAutoFit/>
          </a:bodyPr>
          <a:lstStyle/>
          <a:p>
            <a:r>
              <a:rPr lang="de-AT" dirty="0"/>
              <a:t>A DIV </a:t>
            </a:r>
            <a:r>
              <a:rPr lang="de-AT" dirty="0" err="1"/>
              <a:t>modell</a:t>
            </a:r>
            <a:r>
              <a:rPr lang="hu-HU" dirty="0"/>
              <a:t>: </a:t>
            </a:r>
            <a:r>
              <a:rPr lang="de-AT" dirty="0"/>
              <a:t> </a:t>
            </a:r>
            <a:r>
              <a:rPr lang="hu-HU" dirty="0"/>
              <a:t>A</a:t>
            </a:r>
            <a:r>
              <a:rPr lang="de-AT" dirty="0" err="1"/>
              <a:t>kkor</a:t>
            </a:r>
            <a:r>
              <a:rPr lang="de-AT" dirty="0"/>
              <a:t> </a:t>
            </a:r>
            <a:r>
              <a:rPr lang="hu-HU" dirty="0"/>
              <a:t>kell beavatkozni</a:t>
            </a:r>
            <a:r>
              <a:rPr lang="de-AT" dirty="0"/>
              <a:t>, ha 2 </a:t>
            </a:r>
            <a:r>
              <a:rPr lang="de-AT" dirty="0" err="1"/>
              <a:t>egymást</a:t>
            </a:r>
            <a:r>
              <a:rPr lang="de-AT" dirty="0"/>
              <a:t> </a:t>
            </a:r>
            <a:r>
              <a:rPr lang="de-AT" dirty="0" err="1"/>
              <a:t>követő</a:t>
            </a:r>
            <a:r>
              <a:rPr lang="de-AT" dirty="0"/>
              <a:t> </a:t>
            </a:r>
            <a:r>
              <a:rPr lang="de-AT" dirty="0" err="1"/>
              <a:t>napon</a:t>
            </a:r>
            <a:r>
              <a:rPr lang="de-AT" dirty="0"/>
              <a:t> </a:t>
            </a:r>
            <a:r>
              <a:rPr lang="hu-HU" dirty="0"/>
              <a:t>összesen </a:t>
            </a:r>
            <a:r>
              <a:rPr lang="de-AT" dirty="0"/>
              <a:t>6-os </a:t>
            </a:r>
            <a:r>
              <a:rPr lang="de-AT" dirty="0" err="1"/>
              <a:t>vagy</a:t>
            </a:r>
            <a:r>
              <a:rPr lang="de-AT" dirty="0"/>
              <a:t> </a:t>
            </a:r>
            <a:r>
              <a:rPr lang="de-AT" dirty="0" err="1"/>
              <a:t>annál</a:t>
            </a:r>
            <a:r>
              <a:rPr lang="de-AT" dirty="0"/>
              <a:t> </a:t>
            </a:r>
            <a:r>
              <a:rPr lang="de-AT" dirty="0" err="1"/>
              <a:t>magasabb</a:t>
            </a:r>
            <a:r>
              <a:rPr lang="de-AT" dirty="0"/>
              <a:t> DIV-</a:t>
            </a:r>
            <a:r>
              <a:rPr lang="de-AT" dirty="0" err="1"/>
              <a:t>értékeket</a:t>
            </a:r>
            <a:r>
              <a:rPr lang="de-AT" dirty="0"/>
              <a:t> </a:t>
            </a:r>
            <a:r>
              <a:rPr lang="de-AT" dirty="0" err="1"/>
              <a:t>mértünk</a:t>
            </a:r>
            <a:r>
              <a:rPr lang="de-AT" dirty="0"/>
              <a:t>. </a:t>
            </a:r>
            <a:r>
              <a:rPr lang="de-AT" dirty="0" err="1"/>
              <a:t>Csak</a:t>
            </a:r>
            <a:r>
              <a:rPr lang="de-AT" dirty="0"/>
              <a:t> </a:t>
            </a:r>
            <a:r>
              <a:rPr lang="de-AT" dirty="0" err="1"/>
              <a:t>akkor</a:t>
            </a:r>
            <a:r>
              <a:rPr lang="de-AT" dirty="0"/>
              <a:t> </a:t>
            </a:r>
            <a:r>
              <a:rPr lang="de-AT" dirty="0" err="1"/>
              <a:t>permetezzünk</a:t>
            </a:r>
            <a:r>
              <a:rPr lang="de-AT" dirty="0"/>
              <a:t>, ha </a:t>
            </a:r>
            <a:r>
              <a:rPr lang="de-AT" dirty="0" err="1"/>
              <a:t>cercosporát</a:t>
            </a:r>
            <a:r>
              <a:rPr lang="de-AT" dirty="0"/>
              <a:t> </a:t>
            </a:r>
            <a:r>
              <a:rPr lang="de-AT" dirty="0" err="1"/>
              <a:t>találunk</a:t>
            </a:r>
            <a:r>
              <a:rPr lang="hu-HU" dirty="0"/>
              <a:t> is a bejáráskor</a:t>
            </a:r>
            <a:r>
              <a:rPr lang="de-AT" dirty="0"/>
              <a:t>. A 6 </a:t>
            </a:r>
            <a:r>
              <a:rPr lang="de-AT" dirty="0" err="1"/>
              <a:t>alatti</a:t>
            </a:r>
            <a:r>
              <a:rPr lang="de-AT" dirty="0"/>
              <a:t> </a:t>
            </a:r>
            <a:r>
              <a:rPr lang="de-AT" dirty="0" err="1"/>
              <a:t>értékek</a:t>
            </a:r>
            <a:r>
              <a:rPr lang="de-AT" dirty="0"/>
              <a:t> </a:t>
            </a:r>
            <a:r>
              <a:rPr lang="de-AT" dirty="0" err="1"/>
              <a:t>nem</a:t>
            </a:r>
            <a:r>
              <a:rPr lang="de-AT" dirty="0"/>
              <a:t> </a:t>
            </a:r>
            <a:r>
              <a:rPr lang="de-AT" dirty="0" err="1"/>
              <a:t>adnak</a:t>
            </a:r>
            <a:r>
              <a:rPr lang="de-AT" dirty="0"/>
              <a:t> </a:t>
            </a:r>
            <a:r>
              <a:rPr lang="de-AT" dirty="0" err="1"/>
              <a:t>okot</a:t>
            </a:r>
            <a:r>
              <a:rPr lang="de-AT" dirty="0"/>
              <a:t> </a:t>
            </a:r>
            <a:r>
              <a:rPr lang="de-AT" dirty="0" err="1"/>
              <a:t>aggodalomra</a:t>
            </a:r>
            <a:r>
              <a:rPr lang="de-AT" dirty="0"/>
              <a:t>.</a:t>
            </a:r>
          </a:p>
        </p:txBody>
      </p:sp>
    </p:spTree>
    <p:extLst>
      <p:ext uri="{BB962C8B-B14F-4D97-AF65-F5344CB8AC3E}">
        <p14:creationId xmlns:p14="http://schemas.microsoft.com/office/powerpoint/2010/main" val="3978844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B44345-E993-6A4D-BF7B-6594FBA6FCA2}"/>
              </a:ext>
            </a:extLst>
          </p:cNvPr>
          <p:cNvSpPr txBox="1"/>
          <p:nvPr/>
        </p:nvSpPr>
        <p:spPr>
          <a:xfrm>
            <a:off x="136785" y="1954903"/>
            <a:ext cx="4845570" cy="1569660"/>
          </a:xfrm>
          <a:prstGeom prst="rect">
            <a:avLst/>
          </a:prstGeom>
          <a:noFill/>
        </p:spPr>
        <p:txBody>
          <a:bodyPr wrap="square">
            <a:spAutoFit/>
          </a:bodyPr>
          <a:lstStyle/>
          <a:p>
            <a:pPr algn="l" fontAlgn="base">
              <a:spcAft>
                <a:spcPts val="1500"/>
              </a:spcAft>
            </a:pPr>
            <a:r>
              <a:rPr lang="en-US" b="0" i="0" u="sng" dirty="0">
                <a:solidFill>
                  <a:srgbClr val="000000"/>
                </a:solidFill>
                <a:effectLst/>
                <a:latin typeface="inherit"/>
              </a:rPr>
              <a:t>Leaf wetness and light for accumulated hourly average temperatures for 80°C</a:t>
            </a:r>
            <a:endParaRPr lang="en-US" b="0" i="0" dirty="0">
              <a:solidFill>
                <a:srgbClr val="000000"/>
              </a:solidFill>
              <a:effectLst/>
              <a:latin typeface="Open Sans" panose="020B0606030504020204" pitchFamily="34" charset="0"/>
            </a:endParaRPr>
          </a:p>
          <a:p>
            <a:pPr algn="l" fontAlgn="base">
              <a:spcBef>
                <a:spcPts val="1125"/>
              </a:spcBef>
              <a:spcAft>
                <a:spcPts val="1125"/>
              </a:spcAft>
              <a:buFont typeface="Arial" panose="020B0604020202020204" pitchFamily="34" charset="0"/>
              <a:buChar char="•"/>
            </a:pPr>
            <a:r>
              <a:rPr lang="en-US" b="0" i="0" dirty="0">
                <a:solidFill>
                  <a:srgbClr val="000000"/>
                </a:solidFill>
                <a:effectLst/>
                <a:latin typeface="inherit"/>
              </a:rPr>
              <a:t>(if T &lt;= 15°C then ∑(Th) else ∑ Th-15?/li&gt;</a:t>
            </a:r>
          </a:p>
          <a:p>
            <a:pPr algn="l" fontAlgn="base">
              <a:spcBef>
                <a:spcPts val="1125"/>
              </a:spcBef>
              <a:spcAft>
                <a:spcPts val="1125"/>
              </a:spcAft>
              <a:buFont typeface="Arial" panose="020B0604020202020204" pitchFamily="34" charset="0"/>
              <a:buChar char="•"/>
            </a:pPr>
            <a:r>
              <a:rPr lang="en-US" b="0" i="0" dirty="0">
                <a:solidFill>
                  <a:srgbClr val="000000"/>
                </a:solidFill>
                <a:effectLst/>
                <a:latin typeface="inherit"/>
              </a:rPr>
              <a:t>5°C &lt; Temp. &lt; 20°C</a:t>
            </a:r>
          </a:p>
        </p:txBody>
      </p:sp>
      <p:sp>
        <p:nvSpPr>
          <p:cNvPr id="7" name="TextBox 6">
            <a:extLst>
              <a:ext uri="{FF2B5EF4-FFF2-40B4-BE49-F238E27FC236}">
                <a16:creationId xmlns:a16="http://schemas.microsoft.com/office/drawing/2014/main" id="{6D24E189-5F6D-D584-D1D7-386D4F8ED093}"/>
              </a:ext>
            </a:extLst>
          </p:cNvPr>
          <p:cNvSpPr txBox="1"/>
          <p:nvPr/>
        </p:nvSpPr>
        <p:spPr>
          <a:xfrm>
            <a:off x="136785" y="326257"/>
            <a:ext cx="7545674" cy="1446550"/>
          </a:xfrm>
          <a:prstGeom prst="rect">
            <a:avLst/>
          </a:prstGeom>
          <a:noFill/>
        </p:spPr>
        <p:txBody>
          <a:bodyPr wrap="square">
            <a:spAutoFit/>
          </a:bodyPr>
          <a:lstStyle/>
          <a:p>
            <a:r>
              <a:rPr lang="de-AT" dirty="0"/>
              <a:t>A</a:t>
            </a:r>
            <a:r>
              <a:rPr lang="de-AT" sz="1800" dirty="0"/>
              <a:t> </a:t>
            </a:r>
            <a:r>
              <a:rPr lang="hu-HU" sz="1800" dirty="0"/>
              <a:t>Sárgarozsda </a:t>
            </a:r>
            <a:r>
              <a:rPr lang="de-AT" dirty="0"/>
              <a:t>a </a:t>
            </a:r>
            <a:r>
              <a:rPr lang="de-AT" dirty="0" err="1"/>
              <a:t>hűvös</a:t>
            </a:r>
            <a:r>
              <a:rPr lang="de-AT" dirty="0"/>
              <a:t> </a:t>
            </a:r>
            <a:r>
              <a:rPr lang="de-AT" dirty="0" err="1"/>
              <a:t>éghajlatú</a:t>
            </a:r>
            <a:r>
              <a:rPr lang="de-AT" dirty="0"/>
              <a:t> </a:t>
            </a:r>
            <a:r>
              <a:rPr lang="de-AT" dirty="0" err="1"/>
              <a:t>területek</a:t>
            </a:r>
            <a:r>
              <a:rPr lang="de-AT" dirty="0"/>
              <a:t> </a:t>
            </a:r>
            <a:r>
              <a:rPr lang="de-AT" dirty="0" err="1"/>
              <a:t>búzarozsdája</a:t>
            </a:r>
            <a:r>
              <a:rPr lang="de-AT" dirty="0"/>
              <a:t>, </a:t>
            </a:r>
            <a:r>
              <a:rPr lang="de-AT" dirty="0" err="1"/>
              <a:t>amelynek</a:t>
            </a:r>
            <a:r>
              <a:rPr lang="de-AT" dirty="0"/>
              <a:t> </a:t>
            </a:r>
            <a:r>
              <a:rPr lang="de-AT" dirty="0" err="1"/>
              <a:t>optimális</a:t>
            </a:r>
            <a:r>
              <a:rPr lang="de-AT" dirty="0"/>
              <a:t> </a:t>
            </a:r>
            <a:r>
              <a:rPr lang="de-AT" dirty="0" err="1"/>
              <a:t>hőmérséklete</a:t>
            </a:r>
            <a:r>
              <a:rPr lang="de-AT" dirty="0"/>
              <a:t> </a:t>
            </a:r>
            <a:r>
              <a:rPr lang="de-AT" dirty="0" err="1"/>
              <a:t>már</a:t>
            </a:r>
            <a:r>
              <a:rPr lang="de-AT" dirty="0"/>
              <a:t> 15 °C-</a:t>
            </a:r>
            <a:r>
              <a:rPr lang="de-AT" dirty="0" err="1"/>
              <a:t>tól</a:t>
            </a:r>
            <a:r>
              <a:rPr lang="de-AT" dirty="0"/>
              <a:t> </a:t>
            </a:r>
            <a:r>
              <a:rPr lang="de-AT" dirty="0" err="1"/>
              <a:t>kezdődik</a:t>
            </a:r>
            <a:r>
              <a:rPr lang="de-AT" dirty="0"/>
              <a:t>. </a:t>
            </a:r>
            <a:r>
              <a:rPr lang="de-AT" dirty="0" err="1"/>
              <a:t>Fertőzése</a:t>
            </a:r>
            <a:r>
              <a:rPr lang="de-AT" dirty="0"/>
              <a:t> </a:t>
            </a:r>
            <a:r>
              <a:rPr lang="de-AT" dirty="0" err="1"/>
              <a:t>néhány</a:t>
            </a:r>
            <a:r>
              <a:rPr lang="de-AT" dirty="0"/>
              <a:t> </a:t>
            </a:r>
            <a:r>
              <a:rPr lang="de-AT" dirty="0" err="1"/>
              <a:t>órás</a:t>
            </a:r>
            <a:r>
              <a:rPr lang="de-AT" dirty="0"/>
              <a:t> </a:t>
            </a:r>
            <a:r>
              <a:rPr lang="de-AT" dirty="0" err="1"/>
              <a:t>levélnedvesedés</a:t>
            </a:r>
            <a:r>
              <a:rPr lang="de-AT" dirty="0"/>
              <a:t> </a:t>
            </a:r>
            <a:r>
              <a:rPr lang="de-AT" dirty="0" err="1"/>
              <a:t>után</a:t>
            </a:r>
            <a:r>
              <a:rPr lang="de-AT" dirty="0"/>
              <a:t>, </a:t>
            </a:r>
            <a:r>
              <a:rPr lang="de-AT" dirty="0" err="1"/>
              <a:t>optimális</a:t>
            </a:r>
            <a:r>
              <a:rPr lang="de-AT" dirty="0"/>
              <a:t> </a:t>
            </a:r>
            <a:r>
              <a:rPr lang="de-AT" dirty="0" err="1"/>
              <a:t>hőmérsékleti</a:t>
            </a:r>
            <a:r>
              <a:rPr lang="de-AT" dirty="0"/>
              <a:t> </a:t>
            </a:r>
            <a:r>
              <a:rPr lang="de-AT" dirty="0" err="1"/>
              <a:t>körülmények</a:t>
            </a:r>
            <a:r>
              <a:rPr lang="de-AT" dirty="0"/>
              <a:t> </a:t>
            </a:r>
            <a:r>
              <a:rPr lang="de-AT" dirty="0" err="1"/>
              <a:t>között</a:t>
            </a:r>
            <a:r>
              <a:rPr lang="de-AT" dirty="0"/>
              <a:t> </a:t>
            </a:r>
            <a:r>
              <a:rPr lang="de-AT" dirty="0" err="1"/>
              <a:t>történik</a:t>
            </a:r>
            <a:r>
              <a:rPr lang="de-AT" dirty="0"/>
              <a:t>. A </a:t>
            </a:r>
            <a:r>
              <a:rPr lang="de-AT" dirty="0" err="1"/>
              <a:t>gomba</a:t>
            </a:r>
            <a:r>
              <a:rPr lang="de-AT" dirty="0"/>
              <a:t> </a:t>
            </a:r>
            <a:r>
              <a:rPr lang="de-AT" dirty="0" err="1"/>
              <a:t>széles</a:t>
            </a:r>
            <a:r>
              <a:rPr lang="de-AT" dirty="0"/>
              <a:t> </a:t>
            </a:r>
            <a:r>
              <a:rPr lang="de-AT" dirty="0" err="1"/>
              <a:t>hőmérséklet-tartományban</a:t>
            </a:r>
            <a:r>
              <a:rPr lang="de-AT" dirty="0"/>
              <a:t> </a:t>
            </a:r>
            <a:r>
              <a:rPr lang="de-AT" dirty="0" err="1"/>
              <a:t>képes</a:t>
            </a:r>
            <a:r>
              <a:rPr lang="de-AT" dirty="0"/>
              <a:t> </a:t>
            </a:r>
            <a:r>
              <a:rPr lang="de-AT" dirty="0" err="1"/>
              <a:t>fertőzni</a:t>
            </a:r>
            <a:r>
              <a:rPr lang="de-AT" dirty="0"/>
              <a:t>. A </a:t>
            </a:r>
            <a:r>
              <a:rPr lang="de-AT" dirty="0" err="1"/>
              <a:t>modell</a:t>
            </a:r>
            <a:r>
              <a:rPr lang="de-AT" dirty="0"/>
              <a:t> </a:t>
            </a:r>
            <a:r>
              <a:rPr lang="de-AT" dirty="0" err="1"/>
              <a:t>feltételezi</a:t>
            </a:r>
            <a:r>
              <a:rPr lang="de-AT" dirty="0"/>
              <a:t>, </a:t>
            </a:r>
            <a:r>
              <a:rPr lang="de-AT" dirty="0" err="1"/>
              <a:t>hogy</a:t>
            </a:r>
            <a:r>
              <a:rPr lang="de-AT" dirty="0"/>
              <a:t> a </a:t>
            </a:r>
            <a:r>
              <a:rPr lang="de-AT" dirty="0" err="1"/>
              <a:t>fertőzéshez</a:t>
            </a:r>
            <a:r>
              <a:rPr lang="de-AT" dirty="0"/>
              <a:t> 80°C-os </a:t>
            </a:r>
            <a:r>
              <a:rPr lang="de-AT" dirty="0" err="1"/>
              <a:t>felhalmozott</a:t>
            </a:r>
            <a:r>
              <a:rPr lang="de-AT" dirty="0"/>
              <a:t> </a:t>
            </a:r>
            <a:r>
              <a:rPr lang="de-AT" dirty="0" err="1"/>
              <a:t>óránkénti</a:t>
            </a:r>
            <a:r>
              <a:rPr lang="de-AT" dirty="0"/>
              <a:t> </a:t>
            </a:r>
            <a:r>
              <a:rPr lang="de-AT" dirty="0" err="1"/>
              <a:t>léghőmérsékletre</a:t>
            </a:r>
            <a:r>
              <a:rPr lang="de-AT" dirty="0"/>
              <a:t> van </a:t>
            </a:r>
            <a:r>
              <a:rPr lang="de-AT" dirty="0" err="1"/>
              <a:t>szükség</a:t>
            </a:r>
            <a:r>
              <a:rPr lang="de-AT" dirty="0"/>
              <a:t> a </a:t>
            </a:r>
            <a:r>
              <a:rPr lang="de-AT" dirty="0" err="1"/>
              <a:t>levélnedvességhez</a:t>
            </a:r>
            <a:r>
              <a:rPr lang="de-AT" dirty="0"/>
              <a:t> </a:t>
            </a:r>
            <a:r>
              <a:rPr lang="de-AT" dirty="0" err="1"/>
              <a:t>az</a:t>
            </a:r>
            <a:r>
              <a:rPr lang="de-AT" dirty="0"/>
              <a:t> 5°C </a:t>
            </a:r>
            <a:r>
              <a:rPr lang="de-AT" dirty="0" err="1"/>
              <a:t>és</a:t>
            </a:r>
            <a:r>
              <a:rPr lang="de-AT" dirty="0"/>
              <a:t> 20°C </a:t>
            </a:r>
            <a:r>
              <a:rPr lang="de-AT" dirty="0" err="1"/>
              <a:t>közötti</a:t>
            </a:r>
            <a:r>
              <a:rPr lang="de-AT" dirty="0"/>
              <a:t> </a:t>
            </a:r>
            <a:r>
              <a:rPr lang="de-AT" dirty="0" err="1"/>
              <a:t>léghőmérséklet-tartományban</a:t>
            </a:r>
            <a:r>
              <a:rPr lang="de-AT" dirty="0"/>
              <a:t>. </a:t>
            </a:r>
            <a:r>
              <a:rPr lang="de-AT" dirty="0" err="1"/>
              <a:t>Alacsony</a:t>
            </a:r>
            <a:r>
              <a:rPr lang="de-AT" dirty="0"/>
              <a:t> </a:t>
            </a:r>
            <a:r>
              <a:rPr lang="de-AT" dirty="0" err="1"/>
              <a:t>fényintenzitású</a:t>
            </a:r>
            <a:r>
              <a:rPr lang="de-AT" dirty="0"/>
              <a:t> </a:t>
            </a:r>
            <a:r>
              <a:rPr lang="de-AT" dirty="0" err="1"/>
              <a:t>időszakokban</a:t>
            </a:r>
            <a:r>
              <a:rPr lang="de-AT" dirty="0"/>
              <a:t> </a:t>
            </a:r>
            <a:r>
              <a:rPr lang="de-AT" dirty="0" err="1"/>
              <a:t>nincs</a:t>
            </a:r>
            <a:r>
              <a:rPr lang="de-AT" dirty="0"/>
              <a:t> </a:t>
            </a:r>
            <a:r>
              <a:rPr lang="de-AT" dirty="0" err="1"/>
              <a:t>fertőzés</a:t>
            </a:r>
            <a:r>
              <a:rPr lang="de-AT" dirty="0"/>
              <a:t>.</a:t>
            </a:r>
          </a:p>
        </p:txBody>
      </p:sp>
    </p:spTree>
    <p:extLst>
      <p:ext uri="{BB962C8B-B14F-4D97-AF65-F5344CB8AC3E}">
        <p14:creationId xmlns:p14="http://schemas.microsoft.com/office/powerpoint/2010/main" val="104515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4BF95-4404-45D0-8988-426F89462B42}"/>
              </a:ext>
            </a:extLst>
          </p:cNvPr>
          <p:cNvPicPr>
            <a:picLocks noChangeAspect="1"/>
          </p:cNvPicPr>
          <p:nvPr/>
        </p:nvPicPr>
        <p:blipFill>
          <a:blip r:embed="rId2"/>
          <a:stretch>
            <a:fillRect/>
          </a:stretch>
        </p:blipFill>
        <p:spPr>
          <a:xfrm>
            <a:off x="674032" y="312224"/>
            <a:ext cx="7795936" cy="4519052"/>
          </a:xfrm>
          <a:prstGeom prst="rect">
            <a:avLst/>
          </a:prstGeom>
        </p:spPr>
      </p:pic>
    </p:spTree>
    <p:extLst>
      <p:ext uri="{BB962C8B-B14F-4D97-AF65-F5344CB8AC3E}">
        <p14:creationId xmlns:p14="http://schemas.microsoft.com/office/powerpoint/2010/main" val="1704339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102F-C0F5-DB55-A855-74276E1DFBEC}"/>
              </a:ext>
            </a:extLst>
          </p:cNvPr>
          <p:cNvSpPr>
            <a:spLocks noGrp="1"/>
          </p:cNvSpPr>
          <p:nvPr>
            <p:ph type="title"/>
          </p:nvPr>
        </p:nvSpPr>
        <p:spPr>
          <a:xfrm>
            <a:off x="78018" y="-186048"/>
            <a:ext cx="7469530" cy="1097400"/>
          </a:xfrm>
        </p:spPr>
        <p:txBody>
          <a:bodyPr/>
          <a:lstStyle/>
          <a:p>
            <a:r>
              <a:rPr lang="hu-HU" sz="2400" dirty="0"/>
              <a:t>Szója </a:t>
            </a:r>
            <a:r>
              <a:rPr lang="hu-HU" sz="2400" dirty="0" err="1"/>
              <a:t>szklerotínia</a:t>
            </a:r>
            <a:endParaRPr lang="de-AT" sz="2400" dirty="0"/>
          </a:p>
        </p:txBody>
      </p:sp>
      <p:sp>
        <p:nvSpPr>
          <p:cNvPr id="5" name="TextBox 4">
            <a:extLst>
              <a:ext uri="{FF2B5EF4-FFF2-40B4-BE49-F238E27FC236}">
                <a16:creationId xmlns:a16="http://schemas.microsoft.com/office/drawing/2014/main" id="{472E2A3B-638E-83D4-D195-A36B00C46247}"/>
              </a:ext>
            </a:extLst>
          </p:cNvPr>
          <p:cNvSpPr txBox="1"/>
          <p:nvPr/>
        </p:nvSpPr>
        <p:spPr>
          <a:xfrm>
            <a:off x="104931" y="1208159"/>
            <a:ext cx="9039069" cy="3323987"/>
          </a:xfrm>
          <a:prstGeom prst="rect">
            <a:avLst/>
          </a:prstGeom>
          <a:noFill/>
        </p:spPr>
        <p:txBody>
          <a:bodyPr wrap="square">
            <a:spAutoFit/>
          </a:bodyPr>
          <a:lstStyle/>
          <a:p>
            <a:r>
              <a:rPr lang="de-AT" dirty="0"/>
              <a:t>A </a:t>
            </a:r>
            <a:r>
              <a:rPr lang="de-AT" dirty="0" err="1"/>
              <a:t>kockázati</a:t>
            </a:r>
            <a:r>
              <a:rPr lang="de-AT" dirty="0"/>
              <a:t> </a:t>
            </a:r>
            <a:r>
              <a:rPr lang="de-AT" dirty="0" err="1"/>
              <a:t>eseményeket</a:t>
            </a:r>
            <a:r>
              <a:rPr lang="de-AT" dirty="0"/>
              <a:t> </a:t>
            </a:r>
            <a:r>
              <a:rPr lang="de-AT" dirty="0" err="1"/>
              <a:t>akkor</a:t>
            </a:r>
            <a:r>
              <a:rPr lang="de-AT" dirty="0"/>
              <a:t> </a:t>
            </a:r>
            <a:r>
              <a:rPr lang="de-AT" dirty="0" err="1"/>
              <a:t>számítj</a:t>
            </a:r>
            <a:r>
              <a:rPr lang="hu-HU" dirty="0"/>
              <a:t>a modell</a:t>
            </a:r>
            <a:r>
              <a:rPr lang="de-AT" dirty="0"/>
              <a:t>, ha  </a:t>
            </a:r>
            <a:endParaRPr lang="hu-HU" dirty="0"/>
          </a:p>
          <a:p>
            <a:pPr marL="285750" indent="-285750">
              <a:buFontTx/>
              <a:buChar char="-"/>
            </a:pPr>
            <a:r>
              <a:rPr lang="de-AT" dirty="0"/>
              <a:t>8 mm-</a:t>
            </a:r>
            <a:r>
              <a:rPr lang="de-AT" dirty="0" err="1"/>
              <a:t>nél</a:t>
            </a:r>
            <a:r>
              <a:rPr lang="de-AT" dirty="0"/>
              <a:t> </a:t>
            </a:r>
            <a:r>
              <a:rPr lang="de-AT" dirty="0" err="1"/>
              <a:t>nagyobb</a:t>
            </a:r>
            <a:r>
              <a:rPr lang="de-AT" dirty="0"/>
              <a:t> </a:t>
            </a:r>
            <a:r>
              <a:rPr lang="de-AT" dirty="0" err="1"/>
              <a:t>esőmennyiséget</a:t>
            </a:r>
            <a:r>
              <a:rPr lang="de-AT" dirty="0"/>
              <a:t> </a:t>
            </a:r>
            <a:endParaRPr lang="hu-HU" dirty="0"/>
          </a:p>
          <a:p>
            <a:pPr marL="285750" indent="-285750">
              <a:buFontTx/>
              <a:buChar char="-"/>
            </a:pPr>
            <a:r>
              <a:rPr lang="de-AT" dirty="0"/>
              <a:t>20 </a:t>
            </a:r>
            <a:r>
              <a:rPr lang="de-AT" dirty="0" err="1"/>
              <a:t>óránál</a:t>
            </a:r>
            <a:r>
              <a:rPr lang="de-AT" dirty="0"/>
              <a:t> </a:t>
            </a:r>
            <a:r>
              <a:rPr lang="de-AT" dirty="0" err="1"/>
              <a:t>hosszabb</a:t>
            </a:r>
            <a:r>
              <a:rPr lang="de-AT" dirty="0"/>
              <a:t> </a:t>
            </a:r>
            <a:r>
              <a:rPr lang="de-AT" dirty="0" err="1"/>
              <a:t>ideig</a:t>
            </a:r>
            <a:r>
              <a:rPr lang="de-AT" dirty="0"/>
              <a:t> </a:t>
            </a:r>
            <a:r>
              <a:rPr lang="de-AT" dirty="0" err="1"/>
              <a:t>tartó</a:t>
            </a:r>
            <a:r>
              <a:rPr lang="de-AT" dirty="0"/>
              <a:t> </a:t>
            </a:r>
            <a:r>
              <a:rPr lang="de-AT" dirty="0" err="1"/>
              <a:t>magas</a:t>
            </a:r>
            <a:r>
              <a:rPr lang="de-AT" dirty="0"/>
              <a:t> </a:t>
            </a:r>
            <a:r>
              <a:rPr lang="de-AT" dirty="0" err="1"/>
              <a:t>relatív</a:t>
            </a:r>
            <a:r>
              <a:rPr lang="de-AT" dirty="0"/>
              <a:t> </a:t>
            </a:r>
            <a:r>
              <a:rPr lang="de-AT" dirty="0" err="1"/>
              <a:t>páratartalmú</a:t>
            </a:r>
            <a:r>
              <a:rPr lang="de-AT" dirty="0"/>
              <a:t> </a:t>
            </a:r>
            <a:r>
              <a:rPr lang="de-AT" dirty="0" err="1"/>
              <a:t>időszak</a:t>
            </a:r>
            <a:r>
              <a:rPr lang="de-AT" dirty="0"/>
              <a:t> </a:t>
            </a:r>
            <a:r>
              <a:rPr lang="de-AT" dirty="0" err="1"/>
              <a:t>követi</a:t>
            </a:r>
            <a:endParaRPr lang="hu-HU" dirty="0"/>
          </a:p>
          <a:p>
            <a:pPr marL="285750" indent="-285750">
              <a:buFontTx/>
              <a:buChar char="-"/>
            </a:pPr>
            <a:r>
              <a:rPr lang="de-AT" dirty="0"/>
              <a:t>21 °C-26 °C </a:t>
            </a:r>
            <a:r>
              <a:rPr lang="de-AT" dirty="0" err="1"/>
              <a:t>optimális</a:t>
            </a:r>
            <a:r>
              <a:rPr lang="de-AT" dirty="0"/>
              <a:t> </a:t>
            </a:r>
            <a:r>
              <a:rPr lang="de-AT" dirty="0" err="1"/>
              <a:t>hőmérséklet</a:t>
            </a:r>
            <a:r>
              <a:rPr lang="de-AT" dirty="0"/>
              <a:t> </a:t>
            </a:r>
            <a:r>
              <a:rPr lang="de-AT" dirty="0" err="1"/>
              <a:t>mellett</a:t>
            </a:r>
            <a:endParaRPr lang="hu-HU" dirty="0"/>
          </a:p>
          <a:p>
            <a:pPr marL="285750" indent="-285750">
              <a:buFontTx/>
              <a:buChar char="-"/>
            </a:pPr>
            <a:endParaRPr lang="hu-HU" dirty="0"/>
          </a:p>
          <a:p>
            <a:r>
              <a:rPr lang="de-AT" dirty="0"/>
              <a:t>A </a:t>
            </a:r>
            <a:r>
              <a:rPr lang="de-AT" dirty="0" err="1"/>
              <a:t>sporuláció</a:t>
            </a:r>
            <a:r>
              <a:rPr lang="de-AT" dirty="0"/>
              <a:t> </a:t>
            </a:r>
            <a:r>
              <a:rPr lang="de-AT" dirty="0" err="1"/>
              <a:t>azután</a:t>
            </a:r>
            <a:r>
              <a:rPr lang="de-AT" dirty="0"/>
              <a:t> </a:t>
            </a:r>
            <a:r>
              <a:rPr lang="de-AT" dirty="0" err="1"/>
              <a:t>kezdődik</a:t>
            </a:r>
            <a:r>
              <a:rPr lang="de-AT" dirty="0"/>
              <a:t>, </a:t>
            </a:r>
            <a:r>
              <a:rPr lang="de-AT" dirty="0" err="1"/>
              <a:t>hogy</a:t>
            </a:r>
            <a:r>
              <a:rPr lang="de-AT" dirty="0"/>
              <a:t> </a:t>
            </a:r>
            <a:r>
              <a:rPr lang="de-AT" dirty="0" err="1"/>
              <a:t>az</a:t>
            </a:r>
            <a:r>
              <a:rPr lang="de-AT" dirty="0"/>
              <a:t> </a:t>
            </a:r>
            <a:r>
              <a:rPr lang="de-AT" dirty="0" err="1"/>
              <a:t>apotéciumok</a:t>
            </a:r>
            <a:r>
              <a:rPr lang="de-AT" dirty="0"/>
              <a:t> </a:t>
            </a:r>
            <a:r>
              <a:rPr lang="de-AT" dirty="0" err="1"/>
              <a:t>elérik</a:t>
            </a:r>
            <a:r>
              <a:rPr lang="de-AT" dirty="0"/>
              <a:t> a 100%-</a:t>
            </a:r>
            <a:r>
              <a:rPr lang="de-AT" dirty="0" err="1"/>
              <a:t>os</a:t>
            </a:r>
            <a:r>
              <a:rPr lang="de-AT" dirty="0"/>
              <a:t> </a:t>
            </a:r>
            <a:r>
              <a:rPr lang="de-AT" dirty="0" err="1"/>
              <a:t>szintet</a:t>
            </a:r>
            <a:r>
              <a:rPr lang="de-AT" dirty="0"/>
              <a:t>.</a:t>
            </a:r>
            <a:endParaRPr lang="hu-HU" dirty="0"/>
          </a:p>
          <a:p>
            <a:r>
              <a:rPr lang="de-AT" dirty="0" err="1"/>
              <a:t>Az</a:t>
            </a:r>
            <a:r>
              <a:rPr lang="de-AT" dirty="0"/>
              <a:t> </a:t>
            </a:r>
            <a:r>
              <a:rPr lang="de-AT" dirty="0" err="1"/>
              <a:t>appressoriák</a:t>
            </a:r>
            <a:r>
              <a:rPr lang="de-AT" dirty="0"/>
              <a:t> </a:t>
            </a:r>
            <a:r>
              <a:rPr lang="de-AT" dirty="0" err="1"/>
              <a:t>fertőzése</a:t>
            </a:r>
            <a:r>
              <a:rPr lang="de-AT" dirty="0"/>
              <a:t> a </a:t>
            </a:r>
            <a:r>
              <a:rPr lang="de-AT" dirty="0" err="1"/>
              <a:t>spórák</a:t>
            </a:r>
            <a:r>
              <a:rPr lang="de-AT" dirty="0"/>
              <a:t> </a:t>
            </a:r>
            <a:r>
              <a:rPr lang="de-AT" dirty="0" err="1"/>
              <a:t>felszabadulása</a:t>
            </a:r>
            <a:r>
              <a:rPr lang="de-AT" dirty="0"/>
              <a:t> </a:t>
            </a:r>
            <a:r>
              <a:rPr lang="de-AT" dirty="0" err="1"/>
              <a:t>után</a:t>
            </a:r>
            <a:r>
              <a:rPr lang="de-AT" dirty="0"/>
              <a:t> </a:t>
            </a:r>
            <a:r>
              <a:rPr lang="de-AT" dirty="0" err="1"/>
              <a:t>kezdődik</a:t>
            </a:r>
            <a:r>
              <a:rPr lang="de-AT" dirty="0"/>
              <a:t>, </a:t>
            </a:r>
            <a:r>
              <a:rPr lang="de-AT" dirty="0" err="1"/>
              <a:t>és</a:t>
            </a:r>
            <a:r>
              <a:rPr lang="de-AT" dirty="0"/>
              <a:t> a </a:t>
            </a:r>
            <a:r>
              <a:rPr lang="de-AT" dirty="0" err="1"/>
              <a:t>növényeken</a:t>
            </a:r>
            <a:r>
              <a:rPr lang="de-AT" dirty="0"/>
              <a:t> </a:t>
            </a:r>
            <a:r>
              <a:rPr lang="de-AT" dirty="0" err="1"/>
              <a:t>megtelepednek</a:t>
            </a:r>
            <a:r>
              <a:rPr lang="hu-HU" dirty="0"/>
              <a:t>.</a:t>
            </a:r>
          </a:p>
          <a:p>
            <a:endParaRPr lang="hu-HU" dirty="0"/>
          </a:p>
          <a:p>
            <a:r>
              <a:rPr lang="de-AT" dirty="0"/>
              <a:t>A </a:t>
            </a:r>
            <a:r>
              <a:rPr lang="de-AT" dirty="0" err="1"/>
              <a:t>kémiai</a:t>
            </a:r>
            <a:r>
              <a:rPr lang="de-AT" dirty="0"/>
              <a:t> </a:t>
            </a:r>
            <a:r>
              <a:rPr lang="de-AT" dirty="0" err="1"/>
              <a:t>növényvédelmi</a:t>
            </a:r>
            <a:r>
              <a:rPr lang="de-AT" dirty="0"/>
              <a:t> </a:t>
            </a:r>
            <a:r>
              <a:rPr lang="de-AT" dirty="0" err="1"/>
              <a:t>kezelések</a:t>
            </a:r>
            <a:r>
              <a:rPr lang="de-AT" dirty="0"/>
              <a:t> </a:t>
            </a:r>
            <a:r>
              <a:rPr lang="de-AT" dirty="0" err="1"/>
              <a:t>elvégzésének</a:t>
            </a:r>
            <a:r>
              <a:rPr lang="de-AT" dirty="0"/>
              <a:t> </a:t>
            </a:r>
            <a:r>
              <a:rPr lang="de-AT" dirty="0" err="1"/>
              <a:t>ajánlott</a:t>
            </a:r>
            <a:r>
              <a:rPr lang="de-AT" dirty="0"/>
              <a:t> </a:t>
            </a:r>
            <a:r>
              <a:rPr lang="de-AT" dirty="0" err="1"/>
              <a:t>időpontja</a:t>
            </a:r>
            <a:r>
              <a:rPr lang="de-AT" dirty="0"/>
              <a:t> a </a:t>
            </a:r>
            <a:r>
              <a:rPr lang="de-AT" dirty="0" err="1"/>
              <a:t>spóraszaporodás</a:t>
            </a:r>
            <a:r>
              <a:rPr lang="de-AT" dirty="0"/>
              <a:t> </a:t>
            </a:r>
            <a:r>
              <a:rPr lang="de-AT" dirty="0" err="1"/>
              <a:t>kezdete</a:t>
            </a:r>
            <a:r>
              <a:rPr lang="de-AT" dirty="0"/>
              <a:t> (100%) </a:t>
            </a:r>
            <a:r>
              <a:rPr lang="de-AT" dirty="0" err="1"/>
              <a:t>utáni</a:t>
            </a:r>
            <a:r>
              <a:rPr lang="de-AT" dirty="0"/>
              <a:t> </a:t>
            </a:r>
            <a:r>
              <a:rPr lang="de-AT" dirty="0" err="1"/>
              <a:t>időszak</a:t>
            </a:r>
            <a:r>
              <a:rPr lang="de-AT" dirty="0"/>
              <a:t>.   </a:t>
            </a:r>
            <a:endParaRPr lang="hu-HU" dirty="0"/>
          </a:p>
          <a:p>
            <a:endParaRPr lang="hu-HU" dirty="0"/>
          </a:p>
          <a:p>
            <a:r>
              <a:rPr lang="de-AT" dirty="0" err="1"/>
              <a:t>Fontos</a:t>
            </a:r>
            <a:r>
              <a:rPr lang="de-AT" dirty="0"/>
              <a:t> a </a:t>
            </a:r>
            <a:r>
              <a:rPr lang="de-AT" dirty="0" err="1"/>
              <a:t>növényállomány</a:t>
            </a:r>
            <a:r>
              <a:rPr lang="de-AT" dirty="0"/>
              <a:t> </a:t>
            </a:r>
            <a:r>
              <a:rPr lang="de-AT" dirty="0" err="1"/>
              <a:t>és</a:t>
            </a:r>
            <a:r>
              <a:rPr lang="de-AT" dirty="0"/>
              <a:t> a </a:t>
            </a:r>
            <a:r>
              <a:rPr lang="de-AT" dirty="0" err="1"/>
              <a:t>betegség</a:t>
            </a:r>
            <a:r>
              <a:rPr lang="de-AT" dirty="0"/>
              <a:t> </a:t>
            </a:r>
            <a:r>
              <a:rPr lang="de-AT" dirty="0" err="1"/>
              <a:t>kockázatának</a:t>
            </a:r>
            <a:r>
              <a:rPr lang="de-AT" dirty="0"/>
              <a:t> </a:t>
            </a:r>
            <a:r>
              <a:rPr lang="de-AT" dirty="0" err="1"/>
              <a:t>szinkronizálása</a:t>
            </a:r>
            <a:r>
              <a:rPr lang="de-AT" dirty="0"/>
              <a:t>. </a:t>
            </a:r>
            <a:endParaRPr lang="hu-HU" dirty="0"/>
          </a:p>
          <a:p>
            <a:endParaRPr lang="hu-HU" dirty="0"/>
          </a:p>
          <a:p>
            <a:r>
              <a:rPr lang="de-AT" dirty="0"/>
              <a:t>A </a:t>
            </a:r>
            <a:r>
              <a:rPr lang="de-AT" dirty="0" err="1"/>
              <a:t>kezdeti</a:t>
            </a:r>
            <a:r>
              <a:rPr lang="de-AT" dirty="0"/>
              <a:t> </a:t>
            </a:r>
            <a:r>
              <a:rPr lang="de-AT" dirty="0" err="1"/>
              <a:t>tünetek</a:t>
            </a:r>
            <a:r>
              <a:rPr lang="de-AT" dirty="0"/>
              <a:t> </a:t>
            </a:r>
            <a:r>
              <a:rPr lang="de-AT" dirty="0" err="1"/>
              <a:t>általában</a:t>
            </a:r>
            <a:r>
              <a:rPr lang="de-AT" dirty="0"/>
              <a:t> R3-tól R6-ig </a:t>
            </a:r>
            <a:r>
              <a:rPr lang="de-AT" dirty="0" err="1"/>
              <a:t>alakulnak</a:t>
            </a:r>
            <a:r>
              <a:rPr lang="de-AT" dirty="0"/>
              <a:t> </a:t>
            </a:r>
            <a:r>
              <a:rPr lang="de-AT" dirty="0" err="1"/>
              <a:t>ki</a:t>
            </a:r>
            <a:r>
              <a:rPr lang="de-AT" dirty="0"/>
              <a:t>, </a:t>
            </a:r>
            <a:r>
              <a:rPr lang="de-AT" dirty="0" err="1"/>
              <a:t>szürkétől</a:t>
            </a:r>
            <a:r>
              <a:rPr lang="de-AT" dirty="0"/>
              <a:t> a </a:t>
            </a:r>
            <a:r>
              <a:rPr lang="de-AT" dirty="0" err="1"/>
              <a:t>fehérig</a:t>
            </a:r>
            <a:r>
              <a:rPr lang="de-AT" dirty="0"/>
              <a:t> </a:t>
            </a:r>
            <a:r>
              <a:rPr lang="de-AT" dirty="0" err="1"/>
              <a:t>terjedő</a:t>
            </a:r>
            <a:r>
              <a:rPr lang="de-AT" dirty="0"/>
              <a:t> </a:t>
            </a:r>
            <a:r>
              <a:rPr lang="de-AT" dirty="0" err="1"/>
              <a:t>elváltozások</a:t>
            </a:r>
            <a:r>
              <a:rPr lang="de-AT" dirty="0"/>
              <a:t> </a:t>
            </a:r>
            <a:r>
              <a:rPr lang="de-AT" dirty="0" err="1"/>
              <a:t>formájában</a:t>
            </a:r>
            <a:r>
              <a:rPr lang="de-AT" dirty="0"/>
              <a:t> a </a:t>
            </a:r>
            <a:r>
              <a:rPr lang="de-AT" dirty="0" err="1"/>
              <a:t>csomópontokon</a:t>
            </a:r>
            <a:r>
              <a:rPr lang="de-AT" dirty="0"/>
              <a:t>. </a:t>
            </a:r>
          </a:p>
        </p:txBody>
      </p:sp>
    </p:spTree>
    <p:extLst>
      <p:ext uri="{BB962C8B-B14F-4D97-AF65-F5344CB8AC3E}">
        <p14:creationId xmlns:p14="http://schemas.microsoft.com/office/powerpoint/2010/main" val="294932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EF8881CB-C196-DBFF-0631-6DD94A5F740A}"/>
            </a:ext>
          </a:extLst>
        </p:cNvPr>
        <p:cNvGrpSpPr/>
        <p:nvPr/>
      </p:nvGrpSpPr>
      <p:grpSpPr>
        <a:xfrm>
          <a:off x="0" y="0"/>
          <a:ext cx="0" cy="0"/>
          <a:chOff x="0" y="0"/>
          <a:chExt cx="0" cy="0"/>
        </a:xfrm>
      </p:grpSpPr>
      <p:sp>
        <p:nvSpPr>
          <p:cNvPr id="206" name="Google Shape;206;p32">
            <a:extLst>
              <a:ext uri="{FF2B5EF4-FFF2-40B4-BE49-F238E27FC236}">
                <a16:creationId xmlns:a16="http://schemas.microsoft.com/office/drawing/2014/main" id="{EEEC7BA6-782C-B63C-B731-502D5FFD6C6F}"/>
              </a:ext>
            </a:extLst>
          </p:cNvPr>
          <p:cNvSpPr txBox="1">
            <a:spLocks noGrp="1"/>
          </p:cNvSpPr>
          <p:nvPr>
            <p:ph type="title"/>
          </p:nvPr>
        </p:nvSpPr>
        <p:spPr>
          <a:xfrm>
            <a:off x="265723" y="535000"/>
            <a:ext cx="4767385" cy="10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2400" dirty="0"/>
              <a:t>Miből épül fel egy modern meteorológiai állomás</a:t>
            </a:r>
            <a:r>
              <a:rPr lang="en" sz="2400" dirty="0"/>
              <a:t>?</a:t>
            </a:r>
            <a:endParaRPr sz="2400" dirty="0"/>
          </a:p>
        </p:txBody>
      </p:sp>
      <p:sp>
        <p:nvSpPr>
          <p:cNvPr id="207" name="Google Shape;207;p32">
            <a:extLst>
              <a:ext uri="{FF2B5EF4-FFF2-40B4-BE49-F238E27FC236}">
                <a16:creationId xmlns:a16="http://schemas.microsoft.com/office/drawing/2014/main" id="{881158B8-9A63-2A9C-7A1B-D24F096E35D0}"/>
              </a:ext>
            </a:extLst>
          </p:cNvPr>
          <p:cNvSpPr txBox="1">
            <a:spLocks noGrp="1"/>
          </p:cNvSpPr>
          <p:nvPr>
            <p:ph type="body" idx="1"/>
          </p:nvPr>
        </p:nvSpPr>
        <p:spPr>
          <a:xfrm>
            <a:off x="715100" y="1819650"/>
            <a:ext cx="3678300" cy="278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a:solidFill>
                  <a:schemeClr val="dk1"/>
                </a:solidFill>
              </a:rPr>
              <a:t>A szenzorok melyek segítik a környezeti paraméterek monitorozását</a:t>
            </a:r>
            <a:r>
              <a:rPr lang="de-AT" dirty="0">
                <a:solidFill>
                  <a:schemeClr val="dk1"/>
                </a:solidFill>
              </a:rPr>
              <a:t>:</a:t>
            </a:r>
          </a:p>
          <a:p>
            <a:pPr marL="457200" lvl="0" indent="-304800" algn="l" rtl="0">
              <a:spcBef>
                <a:spcPts val="1000"/>
              </a:spcBef>
              <a:spcAft>
                <a:spcPts val="0"/>
              </a:spcAft>
              <a:buSzPts val="1200"/>
              <a:buChar char="●"/>
            </a:pPr>
            <a:r>
              <a:rPr lang="hu-HU" dirty="0">
                <a:solidFill>
                  <a:schemeClr val="dk1"/>
                </a:solidFill>
              </a:rPr>
              <a:t>Csapadékmérő</a:t>
            </a:r>
          </a:p>
          <a:p>
            <a:pPr marL="152400" lvl="0" indent="0" algn="l" rtl="0">
              <a:spcBef>
                <a:spcPts val="1000"/>
              </a:spcBef>
              <a:spcAft>
                <a:spcPts val="0"/>
              </a:spcAft>
              <a:buSzPts val="1200"/>
              <a:buNone/>
            </a:pPr>
            <a:endParaRPr lang="hu-HU" dirty="0">
              <a:solidFill>
                <a:schemeClr val="dk1"/>
              </a:solidFill>
            </a:endParaRPr>
          </a:p>
          <a:p>
            <a:pPr marL="0" lvl="0" indent="0" algn="l" rtl="0">
              <a:spcBef>
                <a:spcPts val="500"/>
              </a:spcBef>
              <a:spcAft>
                <a:spcPts val="0"/>
              </a:spcAft>
              <a:buNone/>
            </a:pPr>
            <a:r>
              <a:rPr lang="hu-HU" dirty="0">
                <a:solidFill>
                  <a:schemeClr val="dk1"/>
                </a:solidFill>
              </a:rPr>
              <a:t>Kanalas mechanizmusú </a:t>
            </a:r>
            <a:r>
              <a:rPr lang="hu-HU" dirty="0" err="1">
                <a:solidFill>
                  <a:schemeClr val="dk1"/>
                </a:solidFill>
              </a:rPr>
              <a:t>billencs</a:t>
            </a:r>
            <a:r>
              <a:rPr lang="hu-HU" dirty="0">
                <a:solidFill>
                  <a:schemeClr val="dk1"/>
                </a:solidFill>
              </a:rPr>
              <a:t>, ami átbillenéskor impulzust ad le.</a:t>
            </a:r>
          </a:p>
          <a:p>
            <a:pPr marL="0" lvl="0" indent="0" algn="l" rtl="0">
              <a:spcBef>
                <a:spcPts val="500"/>
              </a:spcBef>
              <a:spcAft>
                <a:spcPts val="0"/>
              </a:spcAft>
              <a:buNone/>
            </a:pPr>
            <a:r>
              <a:rPr lang="hu-HU" dirty="0">
                <a:solidFill>
                  <a:schemeClr val="dk1"/>
                </a:solidFill>
              </a:rPr>
              <a:t>Pontossága limitált az alapterülete miatt: 200 cm2 prezentál hektárokat! </a:t>
            </a:r>
          </a:p>
          <a:p>
            <a:pPr marL="0" lvl="0" indent="0" algn="l" rtl="0">
              <a:spcBef>
                <a:spcPts val="500"/>
              </a:spcBef>
              <a:spcAft>
                <a:spcPts val="0"/>
              </a:spcAft>
              <a:buNone/>
            </a:pPr>
            <a:endParaRPr lang="hu-HU" dirty="0">
              <a:solidFill>
                <a:schemeClr val="dk1"/>
              </a:solidFill>
            </a:endParaRPr>
          </a:p>
          <a:p>
            <a:pPr marL="0" lvl="0" indent="0" algn="l" rtl="0">
              <a:spcBef>
                <a:spcPts val="500"/>
              </a:spcBef>
              <a:spcAft>
                <a:spcPts val="0"/>
              </a:spcAft>
              <a:buNone/>
            </a:pPr>
            <a:r>
              <a:rPr lang="hu-HU" dirty="0">
                <a:solidFill>
                  <a:schemeClr val="dk1"/>
                </a:solidFill>
              </a:rPr>
              <a:t>Például: </a:t>
            </a:r>
            <a:r>
              <a:rPr lang="hu-HU" dirty="0" err="1">
                <a:solidFill>
                  <a:schemeClr val="dk1"/>
                </a:solidFill>
              </a:rPr>
              <a:t>Metos</a:t>
            </a:r>
            <a:r>
              <a:rPr lang="hu-HU" dirty="0">
                <a:solidFill>
                  <a:schemeClr val="dk1"/>
                </a:solidFill>
              </a:rPr>
              <a:t>, Davis </a:t>
            </a:r>
            <a:r>
              <a:rPr lang="hu-HU" dirty="0" err="1">
                <a:solidFill>
                  <a:schemeClr val="dk1"/>
                </a:solidFill>
              </a:rPr>
              <a:t>brand</a:t>
            </a:r>
            <a:endParaRPr lang="hu-HU" dirty="0">
              <a:solidFill>
                <a:schemeClr val="dk1"/>
              </a:solidFill>
            </a:endParaRPr>
          </a:p>
        </p:txBody>
      </p:sp>
      <p:pic>
        <p:nvPicPr>
          <p:cNvPr id="2" name="Picture 1">
            <a:extLst>
              <a:ext uri="{FF2B5EF4-FFF2-40B4-BE49-F238E27FC236}">
                <a16:creationId xmlns:a16="http://schemas.microsoft.com/office/drawing/2014/main" id="{EC470974-5164-964F-A558-0D3294A4FA0F}"/>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2050" name="Picture 2" descr="Precipitation sensors - METOS® by Pessl Instruments">
            <a:extLst>
              <a:ext uri="{FF2B5EF4-FFF2-40B4-BE49-F238E27FC236}">
                <a16:creationId xmlns:a16="http://schemas.microsoft.com/office/drawing/2014/main" id="{4CF3E300-A18E-1A1F-019C-632B5453C0B2}"/>
              </a:ext>
            </a:extLst>
          </p:cNvPr>
          <p:cNvPicPr>
            <a:picLocks noGrp="1" noChangeAspect="1" noChangeArrowheads="1"/>
          </p:cNvPicPr>
          <p:nvPr>
            <p:ph type="pic" idx="2"/>
          </p:nvPr>
        </p:nvPicPr>
        <p:blipFill>
          <a:blip r:embed="rId4">
            <a:extLst>
              <a:ext uri="{28A0092B-C50C-407E-A947-70E740481C1C}">
                <a14:useLocalDpi xmlns:a14="http://schemas.microsoft.com/office/drawing/2010/main" val="0"/>
              </a:ext>
            </a:extLst>
          </a:blip>
          <a:srcRect l="4852" r="4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in gauge sensor manufacturer in India | Rain Gauge Sensor">
            <a:extLst>
              <a:ext uri="{FF2B5EF4-FFF2-40B4-BE49-F238E27FC236}">
                <a16:creationId xmlns:a16="http://schemas.microsoft.com/office/drawing/2014/main" id="{4086CF91-AAE9-9952-34CF-68CB70FE9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4920" y="3798277"/>
            <a:ext cx="1785241" cy="121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49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B1124B-6E4C-7F0A-EAD4-29369BA5B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39" y="209862"/>
            <a:ext cx="7743825"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593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83FC-6E9E-21E3-4D5F-417AD4763F16}"/>
              </a:ext>
            </a:extLst>
          </p:cNvPr>
          <p:cNvSpPr>
            <a:spLocks noGrp="1"/>
          </p:cNvSpPr>
          <p:nvPr>
            <p:ph type="title"/>
          </p:nvPr>
        </p:nvSpPr>
        <p:spPr>
          <a:xfrm>
            <a:off x="322288" y="520949"/>
            <a:ext cx="4572000" cy="442758"/>
          </a:xfrm>
        </p:spPr>
        <p:txBody>
          <a:bodyPr/>
          <a:lstStyle/>
          <a:p>
            <a:r>
              <a:rPr lang="hu-HU" sz="2400" dirty="0"/>
              <a:t>Burgonyavész</a:t>
            </a:r>
            <a:endParaRPr lang="de-AT" sz="2400" dirty="0"/>
          </a:p>
        </p:txBody>
      </p:sp>
      <p:sp>
        <p:nvSpPr>
          <p:cNvPr id="5" name="TextBox 4">
            <a:extLst>
              <a:ext uri="{FF2B5EF4-FFF2-40B4-BE49-F238E27FC236}">
                <a16:creationId xmlns:a16="http://schemas.microsoft.com/office/drawing/2014/main" id="{937D3973-FF5C-5B87-3997-5626C7DF63DF}"/>
              </a:ext>
            </a:extLst>
          </p:cNvPr>
          <p:cNvSpPr txBox="1"/>
          <p:nvPr/>
        </p:nvSpPr>
        <p:spPr>
          <a:xfrm>
            <a:off x="322288" y="1298564"/>
            <a:ext cx="8821711" cy="3323987"/>
          </a:xfrm>
          <a:prstGeom prst="rect">
            <a:avLst/>
          </a:prstGeom>
          <a:noFill/>
        </p:spPr>
        <p:txBody>
          <a:bodyPr wrap="square">
            <a:spAutoFit/>
          </a:bodyPr>
          <a:lstStyle/>
          <a:p>
            <a:r>
              <a:rPr lang="de-AT" dirty="0"/>
              <a:t>A </a:t>
            </a:r>
            <a:r>
              <a:rPr lang="de-AT" dirty="0" err="1"/>
              <a:t>betegség</a:t>
            </a:r>
            <a:r>
              <a:rPr lang="de-AT" dirty="0"/>
              <a:t> </a:t>
            </a:r>
            <a:r>
              <a:rPr lang="de-AT" dirty="0" err="1"/>
              <a:t>súlyossági</a:t>
            </a:r>
            <a:r>
              <a:rPr lang="de-AT" dirty="0"/>
              <a:t> </a:t>
            </a:r>
            <a:r>
              <a:rPr lang="de-AT" dirty="0" err="1"/>
              <a:t>értékeinek</a:t>
            </a:r>
            <a:r>
              <a:rPr lang="de-AT" dirty="0"/>
              <a:t> (DSV) </a:t>
            </a:r>
            <a:r>
              <a:rPr lang="de-AT" dirty="0" err="1"/>
              <a:t>felhalmozódása</a:t>
            </a:r>
            <a:r>
              <a:rPr lang="de-AT" dirty="0"/>
              <a:t> </a:t>
            </a:r>
            <a:r>
              <a:rPr lang="de-AT" dirty="0" err="1"/>
              <a:t>előre</a:t>
            </a:r>
            <a:r>
              <a:rPr lang="de-AT" dirty="0"/>
              <a:t> </a:t>
            </a:r>
            <a:r>
              <a:rPr lang="de-AT" dirty="0" err="1"/>
              <a:t>jelzi</a:t>
            </a:r>
            <a:r>
              <a:rPr lang="de-AT" dirty="0"/>
              <a:t> </a:t>
            </a:r>
            <a:r>
              <a:rPr lang="hu-HU" dirty="0"/>
              <a:t>a </a:t>
            </a:r>
            <a:r>
              <a:rPr lang="hu-HU" dirty="0" err="1"/>
              <a:t>Phytophtora</a:t>
            </a:r>
            <a:r>
              <a:rPr lang="de-AT" dirty="0"/>
              <a:t> </a:t>
            </a:r>
            <a:r>
              <a:rPr lang="de-AT" dirty="0" err="1"/>
              <a:t>megjelenésének</a:t>
            </a:r>
            <a:r>
              <a:rPr lang="de-AT" dirty="0"/>
              <a:t> </a:t>
            </a:r>
            <a:r>
              <a:rPr lang="de-AT" dirty="0" err="1"/>
              <a:t>lehetőségét</a:t>
            </a:r>
            <a:r>
              <a:rPr lang="de-AT" dirty="0"/>
              <a:t> a </a:t>
            </a:r>
            <a:r>
              <a:rPr lang="de-AT" dirty="0" err="1"/>
              <a:t>növénykultúrában</a:t>
            </a:r>
            <a:r>
              <a:rPr lang="de-AT" dirty="0"/>
              <a:t>. </a:t>
            </a:r>
            <a:endParaRPr lang="hu-HU" dirty="0"/>
          </a:p>
          <a:p>
            <a:endParaRPr lang="hu-HU" dirty="0"/>
          </a:p>
          <a:p>
            <a:r>
              <a:rPr lang="de-AT" dirty="0" err="1"/>
              <a:t>Ezek</a:t>
            </a:r>
            <a:r>
              <a:rPr lang="de-AT" dirty="0"/>
              <a:t> </a:t>
            </a:r>
            <a:r>
              <a:rPr lang="de-AT" dirty="0" err="1"/>
              <a:t>az</a:t>
            </a:r>
            <a:r>
              <a:rPr lang="de-AT" dirty="0"/>
              <a:t> </a:t>
            </a:r>
            <a:r>
              <a:rPr lang="de-AT" dirty="0" err="1"/>
              <a:t>értékek</a:t>
            </a:r>
            <a:r>
              <a:rPr lang="de-AT" dirty="0"/>
              <a:t> a </a:t>
            </a:r>
            <a:r>
              <a:rPr lang="de-AT" dirty="0" err="1"/>
              <a:t>kórokozó</a:t>
            </a:r>
            <a:r>
              <a:rPr lang="de-AT" dirty="0"/>
              <a:t> </a:t>
            </a:r>
            <a:r>
              <a:rPr lang="de-AT" dirty="0" err="1"/>
              <a:t>kialakulásának</a:t>
            </a:r>
            <a:r>
              <a:rPr lang="de-AT" dirty="0"/>
              <a:t> </a:t>
            </a:r>
            <a:r>
              <a:rPr lang="de-AT" dirty="0" err="1"/>
              <a:t>kedvező</a:t>
            </a:r>
            <a:r>
              <a:rPr lang="de-AT" dirty="0"/>
              <a:t>, </a:t>
            </a:r>
            <a:r>
              <a:rPr lang="de-AT" dirty="0" err="1"/>
              <a:t>szántóföld-specifikus</a:t>
            </a:r>
            <a:r>
              <a:rPr lang="de-AT" dirty="0"/>
              <a:t> </a:t>
            </a:r>
            <a:r>
              <a:rPr lang="de-AT" dirty="0" err="1"/>
              <a:t>időjárási</a:t>
            </a:r>
            <a:r>
              <a:rPr lang="de-AT" dirty="0"/>
              <a:t> </a:t>
            </a:r>
            <a:r>
              <a:rPr lang="de-AT" dirty="0" err="1"/>
              <a:t>viszonyokon</a:t>
            </a:r>
            <a:r>
              <a:rPr lang="de-AT" dirty="0"/>
              <a:t> </a:t>
            </a:r>
            <a:r>
              <a:rPr lang="de-AT" dirty="0" err="1"/>
              <a:t>alapulnak</a:t>
            </a:r>
            <a:r>
              <a:rPr lang="de-AT" dirty="0"/>
              <a:t>. </a:t>
            </a:r>
            <a:endParaRPr lang="hu-HU" dirty="0"/>
          </a:p>
          <a:p>
            <a:endParaRPr lang="hu-HU" dirty="0"/>
          </a:p>
          <a:p>
            <a:r>
              <a:rPr lang="de-AT" dirty="0"/>
              <a:t>A</a:t>
            </a:r>
            <a:r>
              <a:rPr lang="hu-HU" dirty="0"/>
              <a:t> modellek a</a:t>
            </a:r>
            <a:r>
              <a:rPr lang="de-AT" dirty="0"/>
              <a:t> 90 </a:t>
            </a:r>
            <a:r>
              <a:rPr lang="de-AT" dirty="0" err="1"/>
              <a:t>százalékos</a:t>
            </a:r>
            <a:r>
              <a:rPr lang="de-AT" dirty="0"/>
              <a:t> </a:t>
            </a:r>
            <a:r>
              <a:rPr lang="de-AT" dirty="0" err="1"/>
              <a:t>vagy</a:t>
            </a:r>
            <a:r>
              <a:rPr lang="de-AT" dirty="0"/>
              <a:t> </a:t>
            </a:r>
            <a:r>
              <a:rPr lang="de-AT" dirty="0" err="1"/>
              <a:t>annál</a:t>
            </a:r>
            <a:r>
              <a:rPr lang="de-AT" dirty="0"/>
              <a:t> </a:t>
            </a:r>
            <a:r>
              <a:rPr lang="de-AT" dirty="0" err="1"/>
              <a:t>nagyobb</a:t>
            </a:r>
            <a:r>
              <a:rPr lang="de-AT" dirty="0"/>
              <a:t> </a:t>
            </a:r>
            <a:r>
              <a:rPr lang="de-AT" dirty="0" err="1"/>
              <a:t>relatív</a:t>
            </a:r>
            <a:r>
              <a:rPr lang="de-AT" dirty="0"/>
              <a:t> </a:t>
            </a:r>
            <a:r>
              <a:rPr lang="de-AT" dirty="0" err="1"/>
              <a:t>páratartalmú</a:t>
            </a:r>
            <a:r>
              <a:rPr lang="de-AT" dirty="0"/>
              <a:t> </a:t>
            </a:r>
            <a:r>
              <a:rPr lang="de-AT" dirty="0" err="1"/>
              <a:t>folyamatos</a:t>
            </a:r>
            <a:r>
              <a:rPr lang="de-AT" dirty="0"/>
              <a:t> </a:t>
            </a:r>
            <a:r>
              <a:rPr lang="de-AT" dirty="0" err="1"/>
              <a:t>időszakok</a:t>
            </a:r>
            <a:r>
              <a:rPr lang="de-AT" dirty="0"/>
              <a:t> </a:t>
            </a:r>
            <a:r>
              <a:rPr lang="de-AT" dirty="0" err="1"/>
              <a:t>időtartamát</a:t>
            </a:r>
            <a:r>
              <a:rPr lang="de-AT" dirty="0"/>
              <a:t> </a:t>
            </a:r>
            <a:r>
              <a:rPr lang="de-AT" dirty="0" err="1"/>
              <a:t>követik</a:t>
            </a:r>
            <a:r>
              <a:rPr lang="de-AT" dirty="0"/>
              <a:t>, </a:t>
            </a:r>
            <a:r>
              <a:rPr lang="de-AT" dirty="0" err="1"/>
              <a:t>és</a:t>
            </a:r>
            <a:r>
              <a:rPr lang="de-AT" dirty="0"/>
              <a:t> </a:t>
            </a:r>
            <a:r>
              <a:rPr lang="de-AT" dirty="0" err="1"/>
              <a:t>kiszámítják</a:t>
            </a:r>
            <a:r>
              <a:rPr lang="de-AT" dirty="0"/>
              <a:t> </a:t>
            </a:r>
            <a:r>
              <a:rPr lang="de-AT" dirty="0" err="1"/>
              <a:t>az</a:t>
            </a:r>
            <a:r>
              <a:rPr lang="de-AT" dirty="0"/>
              <a:t> </a:t>
            </a:r>
            <a:r>
              <a:rPr lang="de-AT" dirty="0" err="1"/>
              <a:t>ezen</a:t>
            </a:r>
            <a:r>
              <a:rPr lang="de-AT" dirty="0"/>
              <a:t> </a:t>
            </a:r>
            <a:r>
              <a:rPr lang="de-AT" dirty="0" err="1"/>
              <a:t>időszakok</a:t>
            </a:r>
            <a:r>
              <a:rPr lang="de-AT" dirty="0"/>
              <a:t> </a:t>
            </a:r>
            <a:r>
              <a:rPr lang="de-AT" dirty="0" err="1"/>
              <a:t>alatti</a:t>
            </a:r>
            <a:r>
              <a:rPr lang="de-AT" dirty="0"/>
              <a:t> </a:t>
            </a:r>
            <a:r>
              <a:rPr lang="de-AT" dirty="0" err="1"/>
              <a:t>átlaghőmérsékletet</a:t>
            </a:r>
            <a:r>
              <a:rPr lang="de-AT" dirty="0"/>
              <a:t>. </a:t>
            </a:r>
            <a:endParaRPr lang="hu-HU" dirty="0"/>
          </a:p>
          <a:p>
            <a:endParaRPr lang="hu-HU" dirty="0"/>
          </a:p>
          <a:p>
            <a:r>
              <a:rPr lang="de-AT" dirty="0"/>
              <a:t>A DSV </a:t>
            </a:r>
            <a:r>
              <a:rPr lang="de-AT" dirty="0" err="1"/>
              <a:t>értékeket</a:t>
            </a:r>
            <a:r>
              <a:rPr lang="de-AT" dirty="0"/>
              <a:t> e </a:t>
            </a:r>
            <a:r>
              <a:rPr lang="de-AT" dirty="0" err="1"/>
              <a:t>mérések</a:t>
            </a:r>
            <a:r>
              <a:rPr lang="de-AT" dirty="0"/>
              <a:t> </a:t>
            </a:r>
            <a:r>
              <a:rPr lang="de-AT" dirty="0" err="1"/>
              <a:t>és</a:t>
            </a:r>
            <a:r>
              <a:rPr lang="de-AT" dirty="0"/>
              <a:t> </a:t>
            </a:r>
            <a:r>
              <a:rPr lang="de-AT" dirty="0" err="1"/>
              <a:t>számítások</a:t>
            </a:r>
            <a:r>
              <a:rPr lang="de-AT" dirty="0"/>
              <a:t> </a:t>
            </a:r>
            <a:r>
              <a:rPr lang="de-AT" dirty="0" err="1"/>
              <a:t>alapján</a:t>
            </a:r>
            <a:r>
              <a:rPr lang="de-AT" dirty="0"/>
              <a:t> </a:t>
            </a:r>
            <a:r>
              <a:rPr lang="de-AT" dirty="0" err="1"/>
              <a:t>határozzák</a:t>
            </a:r>
            <a:r>
              <a:rPr lang="de-AT" dirty="0"/>
              <a:t> </a:t>
            </a:r>
            <a:r>
              <a:rPr lang="de-AT" dirty="0" err="1"/>
              <a:t>meg</a:t>
            </a:r>
            <a:r>
              <a:rPr lang="de-AT" dirty="0"/>
              <a:t> </a:t>
            </a:r>
            <a:r>
              <a:rPr lang="de-AT" dirty="0" err="1"/>
              <a:t>és</a:t>
            </a:r>
            <a:r>
              <a:rPr lang="de-AT" dirty="0"/>
              <a:t> </a:t>
            </a:r>
            <a:r>
              <a:rPr lang="de-AT" dirty="0" err="1"/>
              <a:t>halmozzák</a:t>
            </a:r>
            <a:r>
              <a:rPr lang="de-AT" dirty="0"/>
              <a:t>: </a:t>
            </a:r>
            <a:r>
              <a:rPr lang="de-AT" dirty="0" err="1"/>
              <a:t>Az</a:t>
            </a:r>
            <a:r>
              <a:rPr lang="de-AT" dirty="0"/>
              <a:t> </a:t>
            </a:r>
            <a:r>
              <a:rPr lang="de-AT" dirty="0" err="1"/>
              <a:t>ideális</a:t>
            </a:r>
            <a:r>
              <a:rPr lang="de-AT" dirty="0"/>
              <a:t> </a:t>
            </a:r>
            <a:r>
              <a:rPr lang="de-AT" dirty="0" err="1"/>
              <a:t>körülmények</a:t>
            </a:r>
            <a:r>
              <a:rPr lang="de-AT" dirty="0"/>
              <a:t> </a:t>
            </a:r>
            <a:r>
              <a:rPr lang="de-AT" dirty="0" err="1"/>
              <a:t>magasabb</a:t>
            </a:r>
            <a:r>
              <a:rPr lang="de-AT" dirty="0"/>
              <a:t> DSV-t </a:t>
            </a:r>
            <a:r>
              <a:rPr lang="de-AT" dirty="0" err="1"/>
              <a:t>eredményeznek</a:t>
            </a:r>
            <a:r>
              <a:rPr lang="de-AT" dirty="0"/>
              <a:t> </a:t>
            </a:r>
            <a:r>
              <a:rPr lang="de-AT" dirty="0" err="1"/>
              <a:t>az</a:t>
            </a:r>
            <a:r>
              <a:rPr lang="de-AT" dirty="0"/>
              <a:t> </a:t>
            </a:r>
            <a:r>
              <a:rPr lang="de-AT" dirty="0" err="1"/>
              <a:t>adott</a:t>
            </a:r>
            <a:r>
              <a:rPr lang="de-AT" dirty="0"/>
              <a:t> </a:t>
            </a:r>
            <a:r>
              <a:rPr lang="de-AT" dirty="0" err="1"/>
              <a:t>napon</a:t>
            </a:r>
            <a:r>
              <a:rPr lang="de-AT" dirty="0"/>
              <a:t>.</a:t>
            </a:r>
            <a:endParaRPr lang="hu-HU" dirty="0"/>
          </a:p>
          <a:p>
            <a:endParaRPr lang="hu-HU" dirty="0"/>
          </a:p>
          <a:p>
            <a:r>
              <a:rPr lang="de-AT" dirty="0" err="1"/>
              <a:t>Az</a:t>
            </a:r>
            <a:r>
              <a:rPr lang="de-AT" dirty="0"/>
              <a:t> </a:t>
            </a:r>
            <a:r>
              <a:rPr lang="de-AT" dirty="0" err="1"/>
              <a:t>első</a:t>
            </a:r>
            <a:r>
              <a:rPr lang="de-AT" dirty="0"/>
              <a:t> </a:t>
            </a:r>
            <a:r>
              <a:rPr lang="de-AT" dirty="0" err="1"/>
              <a:t>permetezés</a:t>
            </a:r>
            <a:r>
              <a:rPr lang="de-AT" dirty="0"/>
              <a:t> </a:t>
            </a:r>
            <a:r>
              <a:rPr lang="de-AT" dirty="0" err="1"/>
              <a:t>általában</a:t>
            </a:r>
            <a:r>
              <a:rPr lang="de-AT" dirty="0"/>
              <a:t> 15-20 </a:t>
            </a:r>
            <a:r>
              <a:rPr lang="de-AT" dirty="0" err="1"/>
              <a:t>felhalmozott</a:t>
            </a:r>
            <a:r>
              <a:rPr lang="de-AT" dirty="0"/>
              <a:t> DSV </a:t>
            </a:r>
            <a:r>
              <a:rPr lang="de-AT" dirty="0" err="1"/>
              <a:t>között</a:t>
            </a:r>
            <a:r>
              <a:rPr lang="de-AT" dirty="0"/>
              <a:t> </a:t>
            </a:r>
            <a:r>
              <a:rPr lang="de-AT" dirty="0" err="1"/>
              <a:t>következik</a:t>
            </a:r>
            <a:r>
              <a:rPr lang="de-AT" dirty="0"/>
              <a:t> </a:t>
            </a:r>
            <a:r>
              <a:rPr lang="de-AT" dirty="0" err="1"/>
              <a:t>be</a:t>
            </a:r>
            <a:r>
              <a:rPr lang="de-AT" dirty="0"/>
              <a:t>. </a:t>
            </a:r>
            <a:endParaRPr lang="hu-HU" dirty="0"/>
          </a:p>
          <a:p>
            <a:endParaRPr lang="hu-HU" dirty="0"/>
          </a:p>
          <a:p>
            <a:r>
              <a:rPr lang="de-AT" dirty="0"/>
              <a:t>A </a:t>
            </a:r>
            <a:r>
              <a:rPr lang="de-AT" dirty="0" err="1"/>
              <a:t>magasabb</a:t>
            </a:r>
            <a:r>
              <a:rPr lang="de-AT" dirty="0"/>
              <a:t> </a:t>
            </a:r>
            <a:r>
              <a:rPr lang="de-AT" dirty="0" err="1"/>
              <a:t>napi</a:t>
            </a:r>
            <a:r>
              <a:rPr lang="de-AT" dirty="0"/>
              <a:t> DSV </a:t>
            </a:r>
            <a:r>
              <a:rPr lang="de-AT" dirty="0" err="1"/>
              <a:t>értékek</a:t>
            </a:r>
            <a:r>
              <a:rPr lang="de-AT" dirty="0"/>
              <a:t> </a:t>
            </a:r>
            <a:r>
              <a:rPr lang="de-AT" dirty="0" err="1"/>
              <a:t>rövidebb</a:t>
            </a:r>
            <a:r>
              <a:rPr lang="de-AT" dirty="0"/>
              <a:t> </a:t>
            </a:r>
            <a:r>
              <a:rPr lang="de-AT" dirty="0" err="1"/>
              <a:t>permetezési</a:t>
            </a:r>
            <a:r>
              <a:rPr lang="de-AT" dirty="0"/>
              <a:t> </a:t>
            </a:r>
            <a:r>
              <a:rPr lang="de-AT" dirty="0" err="1"/>
              <a:t>időintervallumot</a:t>
            </a:r>
            <a:r>
              <a:rPr lang="de-AT" dirty="0"/>
              <a:t>, a </a:t>
            </a:r>
            <a:r>
              <a:rPr lang="de-AT" dirty="0" err="1"/>
              <a:t>száraz</a:t>
            </a:r>
            <a:r>
              <a:rPr lang="de-AT" dirty="0"/>
              <a:t> </a:t>
            </a:r>
            <a:r>
              <a:rPr lang="de-AT" dirty="0" err="1"/>
              <a:t>körülmények</a:t>
            </a:r>
            <a:r>
              <a:rPr lang="de-AT" dirty="0"/>
              <a:t> </a:t>
            </a:r>
            <a:r>
              <a:rPr lang="de-AT" dirty="0" err="1"/>
              <a:t>hosszabb</a:t>
            </a:r>
            <a:r>
              <a:rPr lang="de-AT" dirty="0"/>
              <a:t> </a:t>
            </a:r>
            <a:r>
              <a:rPr lang="de-AT" dirty="0" err="1"/>
              <a:t>permetezési</a:t>
            </a:r>
            <a:r>
              <a:rPr lang="de-AT" dirty="0"/>
              <a:t> </a:t>
            </a:r>
            <a:r>
              <a:rPr lang="de-AT" dirty="0" err="1"/>
              <a:t>időintervallumot</a:t>
            </a:r>
            <a:r>
              <a:rPr lang="de-AT" dirty="0"/>
              <a:t> </a:t>
            </a:r>
            <a:r>
              <a:rPr lang="de-AT" dirty="0" err="1"/>
              <a:t>eredményeznek</a:t>
            </a:r>
            <a:r>
              <a:rPr lang="de-AT" dirty="0"/>
              <a:t>. </a:t>
            </a:r>
          </a:p>
        </p:txBody>
      </p:sp>
    </p:spTree>
    <p:extLst>
      <p:ext uri="{BB962C8B-B14F-4D97-AF65-F5344CB8AC3E}">
        <p14:creationId xmlns:p14="http://schemas.microsoft.com/office/powerpoint/2010/main" val="8410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3164D-F0F5-E042-7B24-5DC25D9C7DEA}"/>
              </a:ext>
            </a:extLst>
          </p:cNvPr>
          <p:cNvPicPr>
            <a:picLocks noChangeAspect="1"/>
          </p:cNvPicPr>
          <p:nvPr/>
        </p:nvPicPr>
        <p:blipFill>
          <a:blip r:embed="rId2"/>
          <a:stretch>
            <a:fillRect/>
          </a:stretch>
        </p:blipFill>
        <p:spPr>
          <a:xfrm>
            <a:off x="996846" y="599929"/>
            <a:ext cx="6882984" cy="3575925"/>
          </a:xfrm>
          <a:prstGeom prst="rect">
            <a:avLst/>
          </a:prstGeom>
        </p:spPr>
      </p:pic>
    </p:spTree>
    <p:extLst>
      <p:ext uri="{BB962C8B-B14F-4D97-AF65-F5344CB8AC3E}">
        <p14:creationId xmlns:p14="http://schemas.microsoft.com/office/powerpoint/2010/main" val="1625872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A495-1E76-AB47-9C83-7CAF871F2EBE}"/>
              </a:ext>
            </a:extLst>
          </p:cNvPr>
          <p:cNvSpPr>
            <a:spLocks noGrp="1"/>
          </p:cNvSpPr>
          <p:nvPr>
            <p:ph type="title"/>
          </p:nvPr>
        </p:nvSpPr>
        <p:spPr>
          <a:xfrm>
            <a:off x="715100" y="464694"/>
            <a:ext cx="4572000" cy="585165"/>
          </a:xfrm>
        </p:spPr>
        <p:txBody>
          <a:bodyPr/>
          <a:lstStyle/>
          <a:p>
            <a:r>
              <a:rPr lang="hu-HU" sz="2400" dirty="0"/>
              <a:t>Költségek nettó értékben</a:t>
            </a:r>
            <a:endParaRPr lang="de-AT" sz="2400" dirty="0"/>
          </a:p>
        </p:txBody>
      </p:sp>
      <p:sp>
        <p:nvSpPr>
          <p:cNvPr id="3" name="Subtitle 2">
            <a:extLst>
              <a:ext uri="{FF2B5EF4-FFF2-40B4-BE49-F238E27FC236}">
                <a16:creationId xmlns:a16="http://schemas.microsoft.com/office/drawing/2014/main" id="{3768EB24-2C67-44F3-3D98-BE673098995F}"/>
              </a:ext>
            </a:extLst>
          </p:cNvPr>
          <p:cNvSpPr>
            <a:spLocks noGrp="1"/>
          </p:cNvSpPr>
          <p:nvPr>
            <p:ph type="subTitle" idx="1"/>
          </p:nvPr>
        </p:nvSpPr>
        <p:spPr>
          <a:xfrm>
            <a:off x="715099" y="1049859"/>
            <a:ext cx="5708185" cy="822900"/>
          </a:xfrm>
        </p:spPr>
        <p:txBody>
          <a:bodyPr/>
          <a:lstStyle/>
          <a:p>
            <a:r>
              <a:rPr lang="hu-HU" b="1" dirty="0" err="1"/>
              <a:t>nanoMETOS</a:t>
            </a:r>
            <a:r>
              <a:rPr lang="hu-HU" b="1" dirty="0"/>
              <a:t> 200 </a:t>
            </a:r>
            <a:r>
              <a:rPr lang="hu-HU" dirty="0"/>
              <a:t>állomás: </a:t>
            </a:r>
          </a:p>
          <a:p>
            <a:r>
              <a:rPr lang="hu-HU" dirty="0" err="1"/>
              <a:t>Léghő</a:t>
            </a:r>
            <a:r>
              <a:rPr lang="hu-HU" dirty="0"/>
              <a:t>, páratartalom, csapadék, levélnedvesség </a:t>
            </a:r>
          </a:p>
          <a:p>
            <a:r>
              <a:rPr lang="hu-HU" u="sng" dirty="0"/>
              <a:t>						1036EUR</a:t>
            </a:r>
          </a:p>
          <a:p>
            <a:endParaRPr lang="hu-HU" dirty="0"/>
          </a:p>
          <a:p>
            <a:r>
              <a:rPr lang="hu-HU" dirty="0"/>
              <a:t>1 növényhez tartozó összes növényvédelmi modell: pl.: szőlő esetén lisztharmat, peronoszpóra, </a:t>
            </a:r>
            <a:r>
              <a:rPr lang="hu-HU" dirty="0" err="1"/>
              <a:t>lobesia</a:t>
            </a:r>
            <a:r>
              <a:rPr lang="hu-HU" dirty="0"/>
              <a:t> rajzás stb.. beleértendő</a:t>
            </a:r>
          </a:p>
          <a:p>
            <a:r>
              <a:rPr lang="hu-HU" u="sng" dirty="0"/>
              <a:t>						100 EUR/év</a:t>
            </a:r>
          </a:p>
          <a:p>
            <a:endParaRPr lang="hu-HU" dirty="0"/>
          </a:p>
          <a:p>
            <a:r>
              <a:rPr lang="hu-HU" dirty="0"/>
              <a:t>SIM: </a:t>
            </a:r>
          </a:p>
          <a:p>
            <a:r>
              <a:rPr lang="hu-HU" u="sng" dirty="0"/>
              <a:t>						50 EUR/év</a:t>
            </a:r>
          </a:p>
          <a:p>
            <a:r>
              <a:rPr lang="hu-HU" dirty="0"/>
              <a:t>Virtuális szenzor: </a:t>
            </a:r>
            <a:r>
              <a:rPr lang="hu-HU" dirty="0" err="1"/>
              <a:t>pyranométer</a:t>
            </a:r>
            <a:r>
              <a:rPr lang="hu-HU" dirty="0"/>
              <a:t>: Pl. amelyik modelleknél szükséges pl.: rozsda </a:t>
            </a:r>
          </a:p>
          <a:p>
            <a:r>
              <a:rPr lang="hu-HU" u="sng" dirty="0"/>
              <a:t>						100 EUR/év</a:t>
            </a:r>
          </a:p>
          <a:p>
            <a:endParaRPr lang="hu-HU" dirty="0"/>
          </a:p>
          <a:p>
            <a:r>
              <a:rPr lang="hu-HU" dirty="0"/>
              <a:t>Helyspecifikus meteorológiai előrejelzés, spraying </a:t>
            </a:r>
            <a:r>
              <a:rPr lang="hu-HU" dirty="0" err="1"/>
              <a:t>window</a:t>
            </a:r>
            <a:r>
              <a:rPr lang="hu-HU" dirty="0"/>
              <a:t> </a:t>
            </a:r>
            <a:r>
              <a:rPr lang="hu-HU" dirty="0" err="1"/>
              <a:t>stb</a:t>
            </a:r>
            <a:r>
              <a:rPr lang="hu-HU" dirty="0"/>
              <a:t>: </a:t>
            </a:r>
          </a:p>
          <a:p>
            <a:r>
              <a:rPr lang="hu-HU" u="sng" dirty="0"/>
              <a:t>						205 EUR/év</a:t>
            </a:r>
          </a:p>
          <a:p>
            <a:endParaRPr lang="hu-HU" u="sng" dirty="0"/>
          </a:p>
          <a:p>
            <a:endParaRPr lang="hu-HU" dirty="0"/>
          </a:p>
          <a:p>
            <a:endParaRPr lang="de-AT" dirty="0"/>
          </a:p>
        </p:txBody>
      </p:sp>
      <p:sp>
        <p:nvSpPr>
          <p:cNvPr id="4" name="Subtitle 2">
            <a:extLst>
              <a:ext uri="{FF2B5EF4-FFF2-40B4-BE49-F238E27FC236}">
                <a16:creationId xmlns:a16="http://schemas.microsoft.com/office/drawing/2014/main" id="{580DB4D5-F4F7-8FD9-C5E1-89BC0415A9EF}"/>
              </a:ext>
            </a:extLst>
          </p:cNvPr>
          <p:cNvSpPr txBox="1">
            <a:spLocks/>
          </p:cNvSpPr>
          <p:nvPr/>
        </p:nvSpPr>
        <p:spPr>
          <a:xfrm>
            <a:off x="6423284" y="913689"/>
            <a:ext cx="2835072" cy="82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600"/>
              <a:buFont typeface="Open Sans"/>
              <a:buNone/>
              <a:defRPr sz="1400" b="0" i="0" u="none" strike="noStrike" cap="none">
                <a:solidFill>
                  <a:schemeClr val="dk1"/>
                </a:solidFill>
                <a:latin typeface="Open Sans"/>
                <a:ea typeface="Open Sans"/>
                <a:cs typeface="Open Sans"/>
                <a:sym typeface="Open Sans"/>
              </a:defRPr>
            </a:lvl1pPr>
            <a:lvl2pPr marL="914400" marR="0" lvl="1"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2pPr>
            <a:lvl3pPr marL="1371600" marR="0" lvl="2"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3pPr>
            <a:lvl4pPr marL="1828800" marR="0" lvl="3"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4pPr>
            <a:lvl5pPr marL="2286000" marR="0" lvl="4"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5pPr>
            <a:lvl6pPr marL="2743200" marR="0" lvl="5"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6pPr>
            <a:lvl7pPr marL="3200400" marR="0" lvl="6"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7pPr>
            <a:lvl8pPr marL="3657600" marR="0" lvl="7"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8pPr>
            <a:lvl9pPr marL="4114800" marR="0" lvl="8"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9pPr>
          </a:lstStyle>
          <a:p>
            <a:r>
              <a:rPr lang="hu-HU" dirty="0"/>
              <a:t>Telepítés, vagy összeszedés: 0,35 EUR/km; 40 EUR/állomás</a:t>
            </a:r>
            <a:endParaRPr lang="de-AT" dirty="0"/>
          </a:p>
        </p:txBody>
      </p:sp>
    </p:spTree>
    <p:extLst>
      <p:ext uri="{BB962C8B-B14F-4D97-AF65-F5344CB8AC3E}">
        <p14:creationId xmlns:p14="http://schemas.microsoft.com/office/powerpoint/2010/main" val="2926590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C168F42-A37B-FAB0-D72C-F70BF9CC3887}"/>
              </a:ext>
            </a:extLst>
          </p:cNvPr>
          <p:cNvSpPr>
            <a:spLocks noGrp="1"/>
          </p:cNvSpPr>
          <p:nvPr>
            <p:ph type="subTitle" idx="1"/>
          </p:nvPr>
        </p:nvSpPr>
        <p:spPr>
          <a:xfrm>
            <a:off x="715099" y="695552"/>
            <a:ext cx="5708185" cy="822900"/>
          </a:xfrm>
        </p:spPr>
        <p:txBody>
          <a:bodyPr/>
          <a:lstStyle/>
          <a:p>
            <a:r>
              <a:rPr lang="hu-HU" b="1" dirty="0" err="1"/>
              <a:t>uMETOS</a:t>
            </a:r>
            <a:r>
              <a:rPr lang="hu-HU" b="1" dirty="0"/>
              <a:t> 200 </a:t>
            </a:r>
            <a:r>
              <a:rPr lang="hu-HU" dirty="0"/>
              <a:t>állomás: </a:t>
            </a:r>
          </a:p>
          <a:p>
            <a:r>
              <a:rPr lang="hu-HU" dirty="0" err="1"/>
              <a:t>Léghő</a:t>
            </a:r>
            <a:r>
              <a:rPr lang="hu-HU" dirty="0"/>
              <a:t>, páratartalom, csapadék, levélnedvesség, </a:t>
            </a:r>
          </a:p>
          <a:p>
            <a:r>
              <a:rPr lang="hu-HU" u="sng" dirty="0"/>
              <a:t>						1650EUR</a:t>
            </a:r>
          </a:p>
          <a:p>
            <a:r>
              <a:rPr lang="hu-HU" dirty="0" err="1"/>
              <a:t>pyranométer</a:t>
            </a:r>
            <a:r>
              <a:rPr lang="hu-HU" dirty="0"/>
              <a:t> szenzor (fényintenzitásmérés) </a:t>
            </a:r>
          </a:p>
          <a:p>
            <a:r>
              <a:rPr lang="hu-HU" u="sng" dirty="0"/>
              <a:t>						279 EUR</a:t>
            </a:r>
          </a:p>
          <a:p>
            <a:endParaRPr lang="hu-HU" dirty="0"/>
          </a:p>
          <a:p>
            <a:r>
              <a:rPr lang="hu-HU" dirty="0"/>
              <a:t>1 növényhez tartozó összes növényvédelmi modell: pl.: szőlő esetén lisztharmat, peronoszpóra, </a:t>
            </a:r>
            <a:r>
              <a:rPr lang="hu-HU" dirty="0" err="1"/>
              <a:t>lobesia</a:t>
            </a:r>
            <a:r>
              <a:rPr lang="hu-HU" dirty="0"/>
              <a:t> rajzás stb.. beleértendő</a:t>
            </a:r>
          </a:p>
          <a:p>
            <a:r>
              <a:rPr lang="hu-HU" u="sng" dirty="0"/>
              <a:t>						100 EUR/év</a:t>
            </a:r>
          </a:p>
          <a:p>
            <a:endParaRPr lang="hu-HU" dirty="0"/>
          </a:p>
          <a:p>
            <a:r>
              <a:rPr lang="hu-HU" dirty="0"/>
              <a:t>SIM: </a:t>
            </a:r>
          </a:p>
          <a:p>
            <a:r>
              <a:rPr lang="hu-HU" u="sng" dirty="0"/>
              <a:t>						50 EUR/év</a:t>
            </a:r>
          </a:p>
          <a:p>
            <a:endParaRPr lang="hu-HU" dirty="0"/>
          </a:p>
          <a:p>
            <a:r>
              <a:rPr lang="hu-HU" dirty="0"/>
              <a:t>Helyspecifikus meteorológiai előrejelzés, spraying </a:t>
            </a:r>
            <a:r>
              <a:rPr lang="hu-HU" dirty="0" err="1"/>
              <a:t>window</a:t>
            </a:r>
            <a:r>
              <a:rPr lang="hu-HU" dirty="0"/>
              <a:t> </a:t>
            </a:r>
            <a:r>
              <a:rPr lang="hu-HU" dirty="0" err="1"/>
              <a:t>stb</a:t>
            </a:r>
            <a:r>
              <a:rPr lang="hu-HU" dirty="0"/>
              <a:t>: </a:t>
            </a:r>
          </a:p>
          <a:p>
            <a:r>
              <a:rPr lang="hu-HU" u="sng" dirty="0"/>
              <a:t>						205 EUR/év</a:t>
            </a:r>
          </a:p>
          <a:p>
            <a:endParaRPr lang="hu-HU" u="sng" dirty="0"/>
          </a:p>
          <a:p>
            <a:endParaRPr lang="hu-HU" dirty="0"/>
          </a:p>
          <a:p>
            <a:endParaRPr lang="de-AT" dirty="0"/>
          </a:p>
        </p:txBody>
      </p:sp>
      <p:sp>
        <p:nvSpPr>
          <p:cNvPr id="5" name="Subtitle 2">
            <a:extLst>
              <a:ext uri="{FF2B5EF4-FFF2-40B4-BE49-F238E27FC236}">
                <a16:creationId xmlns:a16="http://schemas.microsoft.com/office/drawing/2014/main" id="{21C042E2-A0A0-04F2-8BF1-6D58E66EDB03}"/>
              </a:ext>
            </a:extLst>
          </p:cNvPr>
          <p:cNvSpPr txBox="1">
            <a:spLocks/>
          </p:cNvSpPr>
          <p:nvPr/>
        </p:nvSpPr>
        <p:spPr>
          <a:xfrm>
            <a:off x="6308928" y="695552"/>
            <a:ext cx="2835072" cy="82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600"/>
              <a:buFont typeface="Open Sans"/>
              <a:buNone/>
              <a:defRPr sz="1400" b="0" i="0" u="none" strike="noStrike" cap="none">
                <a:solidFill>
                  <a:schemeClr val="dk1"/>
                </a:solidFill>
                <a:latin typeface="Open Sans"/>
                <a:ea typeface="Open Sans"/>
                <a:cs typeface="Open Sans"/>
                <a:sym typeface="Open Sans"/>
              </a:defRPr>
            </a:lvl1pPr>
            <a:lvl2pPr marL="914400" marR="0" lvl="1"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2pPr>
            <a:lvl3pPr marL="1371600" marR="0" lvl="2"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3pPr>
            <a:lvl4pPr marL="1828800" marR="0" lvl="3"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4pPr>
            <a:lvl5pPr marL="2286000" marR="0" lvl="4"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5pPr>
            <a:lvl6pPr marL="2743200" marR="0" lvl="5"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6pPr>
            <a:lvl7pPr marL="3200400" marR="0" lvl="6"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7pPr>
            <a:lvl8pPr marL="3657600" marR="0" lvl="7"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8pPr>
            <a:lvl9pPr marL="4114800" marR="0" lvl="8" indent="-304800" algn="ctr" rtl="0">
              <a:lnSpc>
                <a:spcPct val="100000"/>
              </a:lnSpc>
              <a:spcBef>
                <a:spcPts val="0"/>
              </a:spcBef>
              <a:spcAft>
                <a:spcPts val="0"/>
              </a:spcAft>
              <a:buClr>
                <a:schemeClr val="dk1"/>
              </a:buClr>
              <a:buSzPts val="1600"/>
              <a:buFont typeface="Open Sans"/>
              <a:buNone/>
              <a:defRPr sz="1600" b="0" i="0" u="none" strike="noStrike" cap="none">
                <a:solidFill>
                  <a:schemeClr val="dk1"/>
                </a:solidFill>
                <a:latin typeface="Open Sans"/>
                <a:ea typeface="Open Sans"/>
                <a:cs typeface="Open Sans"/>
                <a:sym typeface="Open Sans"/>
              </a:defRPr>
            </a:lvl9pPr>
          </a:lstStyle>
          <a:p>
            <a:r>
              <a:rPr lang="hu-HU" dirty="0"/>
              <a:t>Telepítés, vagy összeszedés: 0,35 EUR/km; 40 EUR/állomás</a:t>
            </a:r>
            <a:endParaRPr lang="de-AT" dirty="0"/>
          </a:p>
        </p:txBody>
      </p:sp>
    </p:spTree>
    <p:extLst>
      <p:ext uri="{BB962C8B-B14F-4D97-AF65-F5344CB8AC3E}">
        <p14:creationId xmlns:p14="http://schemas.microsoft.com/office/powerpoint/2010/main" val="320145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34FD-0876-F7ED-1DEA-195BD2CFB558}"/>
              </a:ext>
            </a:extLst>
          </p:cNvPr>
          <p:cNvSpPr>
            <a:spLocks noGrp="1"/>
          </p:cNvSpPr>
          <p:nvPr>
            <p:ph type="title"/>
          </p:nvPr>
        </p:nvSpPr>
        <p:spPr>
          <a:xfrm>
            <a:off x="210495" y="192418"/>
            <a:ext cx="4572000" cy="457749"/>
          </a:xfrm>
        </p:spPr>
        <p:txBody>
          <a:bodyPr/>
          <a:lstStyle/>
          <a:p>
            <a:r>
              <a:rPr lang="hu-HU" sz="2400" dirty="0"/>
              <a:t>Csak virtuális </a:t>
            </a:r>
            <a:r>
              <a:rPr lang="hu-HU" sz="2400" dirty="0" err="1"/>
              <a:t>met</a:t>
            </a:r>
            <a:r>
              <a:rPr lang="hu-HU" sz="2400" dirty="0"/>
              <a:t>. állomás</a:t>
            </a:r>
            <a:endParaRPr lang="de-AT" sz="2400" dirty="0"/>
          </a:p>
        </p:txBody>
      </p:sp>
      <p:sp>
        <p:nvSpPr>
          <p:cNvPr id="3" name="Subtitle 2">
            <a:extLst>
              <a:ext uri="{FF2B5EF4-FFF2-40B4-BE49-F238E27FC236}">
                <a16:creationId xmlns:a16="http://schemas.microsoft.com/office/drawing/2014/main" id="{86493C4C-357B-3105-D916-A3F48900819C}"/>
              </a:ext>
            </a:extLst>
          </p:cNvPr>
          <p:cNvSpPr>
            <a:spLocks noGrp="1"/>
          </p:cNvSpPr>
          <p:nvPr>
            <p:ph type="subTitle" idx="1"/>
          </p:nvPr>
        </p:nvSpPr>
        <p:spPr/>
        <p:txBody>
          <a:bodyPr/>
          <a:lstStyle/>
          <a:p>
            <a:endParaRPr lang="de-AT" dirty="0"/>
          </a:p>
        </p:txBody>
      </p:sp>
      <p:pic>
        <p:nvPicPr>
          <p:cNvPr id="5" name="Picture 4">
            <a:extLst>
              <a:ext uri="{FF2B5EF4-FFF2-40B4-BE49-F238E27FC236}">
                <a16:creationId xmlns:a16="http://schemas.microsoft.com/office/drawing/2014/main" id="{91A58B2E-6B2E-8B47-7202-890BF03F58DF}"/>
              </a:ext>
            </a:extLst>
          </p:cNvPr>
          <p:cNvPicPr>
            <a:picLocks noChangeAspect="1"/>
          </p:cNvPicPr>
          <p:nvPr/>
        </p:nvPicPr>
        <p:blipFill>
          <a:blip r:embed="rId2"/>
          <a:stretch>
            <a:fillRect/>
          </a:stretch>
        </p:blipFill>
        <p:spPr>
          <a:xfrm>
            <a:off x="210495" y="650168"/>
            <a:ext cx="8723009" cy="4493332"/>
          </a:xfrm>
          <a:prstGeom prst="rect">
            <a:avLst/>
          </a:prstGeom>
        </p:spPr>
      </p:pic>
    </p:spTree>
    <p:extLst>
      <p:ext uri="{BB962C8B-B14F-4D97-AF65-F5344CB8AC3E}">
        <p14:creationId xmlns:p14="http://schemas.microsoft.com/office/powerpoint/2010/main" val="15422219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8A56E66-0766-3037-3181-3DDE928DCA75}"/>
              </a:ext>
            </a:extLst>
          </p:cNvPr>
          <p:cNvSpPr txBox="1"/>
          <p:nvPr/>
        </p:nvSpPr>
        <p:spPr>
          <a:xfrm>
            <a:off x="397240" y="1493474"/>
            <a:ext cx="8349520" cy="2156552"/>
          </a:xfrm>
          <a:prstGeom prst="rect">
            <a:avLst/>
          </a:prstGeom>
          <a:noFill/>
        </p:spPr>
        <p:txBody>
          <a:bodyPr wrap="square">
            <a:spAutoFit/>
          </a:bodyPr>
          <a:lstStyle/>
          <a:p>
            <a:pPr algn="just">
              <a:lnSpc>
                <a:spcPts val="2700"/>
              </a:lnSpc>
            </a:pPr>
            <a:r>
              <a:rPr lang="en-US" sz="2000" b="0" i="1" dirty="0">
                <a:solidFill>
                  <a:schemeClr val="tx1"/>
                </a:solidFill>
                <a:effectLst/>
                <a:latin typeface="DM Sans" pitchFamily="2" charset="0"/>
              </a:rPr>
              <a:t>“All models are wrong, but some are useful”. George E. P. Box</a:t>
            </a:r>
            <a:endParaRPr lang="hu-HU" sz="2000" b="0" i="1" dirty="0">
              <a:solidFill>
                <a:schemeClr val="tx1"/>
              </a:solidFill>
              <a:effectLst/>
              <a:latin typeface="DM Sans" pitchFamily="2" charset="0"/>
            </a:endParaRPr>
          </a:p>
          <a:p>
            <a:pPr algn="just">
              <a:lnSpc>
                <a:spcPts val="2700"/>
              </a:lnSpc>
            </a:pPr>
            <a:endParaRPr lang="en-US" sz="2000" b="0" i="0" dirty="0">
              <a:solidFill>
                <a:schemeClr val="tx1"/>
              </a:solidFill>
              <a:effectLst/>
              <a:latin typeface="DM Sans" pitchFamily="2" charset="0"/>
            </a:endParaRPr>
          </a:p>
          <a:p>
            <a:pPr algn="just">
              <a:lnSpc>
                <a:spcPts val="2700"/>
              </a:lnSpc>
            </a:pPr>
            <a:r>
              <a:rPr lang="en-US" sz="2000" b="0" i="1" dirty="0">
                <a:solidFill>
                  <a:schemeClr val="tx1"/>
                </a:solidFill>
                <a:effectLst/>
                <a:latin typeface="DM Sans" pitchFamily="2" charset="0"/>
              </a:rPr>
              <a:t>(every single model is wrong, meaning that it will never represent the exact real </a:t>
            </a:r>
            <a:r>
              <a:rPr lang="en-US" sz="2000" b="0" i="1" dirty="0" err="1">
                <a:solidFill>
                  <a:schemeClr val="tx1"/>
                </a:solidFill>
                <a:effectLst/>
                <a:latin typeface="DM Sans" pitchFamily="2" charset="0"/>
              </a:rPr>
              <a:t>behaviour</a:t>
            </a:r>
            <a:r>
              <a:rPr lang="en-US" sz="2000" b="0" i="1" dirty="0">
                <a:solidFill>
                  <a:schemeClr val="tx1"/>
                </a:solidFill>
                <a:effectLst/>
                <a:latin typeface="DM Sans" pitchFamily="2" charset="0"/>
              </a:rPr>
              <a:t>.</a:t>
            </a:r>
            <a:r>
              <a:rPr lang="hu-HU" sz="2000" b="0" i="1" dirty="0">
                <a:solidFill>
                  <a:schemeClr val="tx1"/>
                </a:solidFill>
                <a:effectLst/>
                <a:latin typeface="DM Sans" pitchFamily="2" charset="0"/>
              </a:rPr>
              <a:t> </a:t>
            </a:r>
            <a:r>
              <a:rPr lang="en-US" sz="2000" b="0" i="1" dirty="0">
                <a:solidFill>
                  <a:schemeClr val="tx1"/>
                </a:solidFill>
                <a:effectLst/>
                <a:latin typeface="DM Sans" pitchFamily="2" charset="0"/>
              </a:rPr>
              <a:t>Having said that, even if a model cannot describe exactly the reality it could be very helpful if it is close enough!)</a:t>
            </a:r>
            <a:endParaRPr lang="en-US" sz="2000" b="0" i="0" dirty="0">
              <a:solidFill>
                <a:schemeClr val="tx1"/>
              </a:solidFill>
              <a:effectLst/>
              <a:latin typeface="DM Sans" pitchFamily="2" charset="0"/>
            </a:endParaRPr>
          </a:p>
        </p:txBody>
      </p:sp>
    </p:spTree>
    <p:extLst>
      <p:ext uri="{BB962C8B-B14F-4D97-AF65-F5344CB8AC3E}">
        <p14:creationId xmlns:p14="http://schemas.microsoft.com/office/powerpoint/2010/main" val="3074261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38"/>
          <p:cNvSpPr txBox="1">
            <a:spLocks noGrp="1"/>
          </p:cNvSpPr>
          <p:nvPr>
            <p:ph type="title"/>
          </p:nvPr>
        </p:nvSpPr>
        <p:spPr>
          <a:xfrm>
            <a:off x="467762" y="1406506"/>
            <a:ext cx="7207202" cy="109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u-HU" sz="3500" dirty="0"/>
              <a:t>Köszönöm a figyelmet!</a:t>
            </a:r>
            <a:endParaRPr sz="3500" dirty="0"/>
          </a:p>
        </p:txBody>
      </p:sp>
      <p:cxnSp>
        <p:nvCxnSpPr>
          <p:cNvPr id="305" name="Google Shape;305;p38"/>
          <p:cNvCxnSpPr/>
          <p:nvPr/>
        </p:nvCxnSpPr>
        <p:spPr>
          <a:xfrm>
            <a:off x="0" y="2709000"/>
            <a:ext cx="4572000" cy="0"/>
          </a:xfrm>
          <a:prstGeom prst="straightConnector1">
            <a:avLst/>
          </a:prstGeom>
          <a:noFill/>
          <a:ln w="19050" cap="rnd" cmpd="sng">
            <a:solidFill>
              <a:schemeClr val="lt1"/>
            </a:solidFill>
            <a:prstDash val="solid"/>
            <a:round/>
            <a:headEnd type="none" w="med" len="med"/>
            <a:tailEnd type="none" w="med" len="med"/>
          </a:ln>
        </p:spPr>
      </p:cxnSp>
      <p:pic>
        <p:nvPicPr>
          <p:cNvPr id="2" name="Picture 1">
            <a:extLst>
              <a:ext uri="{FF2B5EF4-FFF2-40B4-BE49-F238E27FC236}">
                <a16:creationId xmlns:a16="http://schemas.microsoft.com/office/drawing/2014/main" id="{882C1410-D32A-8A92-1DEB-07BAFEC47237}"/>
              </a:ext>
            </a:extLst>
          </p:cNvPr>
          <p:cNvPicPr>
            <a:picLocks noChangeAspect="1"/>
          </p:cNvPicPr>
          <p:nvPr/>
        </p:nvPicPr>
        <p:blipFill>
          <a:blip r:embed="rId3"/>
          <a:stretch>
            <a:fillRect/>
          </a:stretch>
        </p:blipFill>
        <p:spPr>
          <a:xfrm>
            <a:off x="7147339" y="-430751"/>
            <a:ext cx="2049560" cy="1552697"/>
          </a:xfrm>
          <a:prstGeom prst="rect">
            <a:avLst/>
          </a:prstGeom>
        </p:spPr>
      </p:pic>
      <p:sp>
        <p:nvSpPr>
          <p:cNvPr id="6" name="TextBox 5">
            <a:extLst>
              <a:ext uri="{FF2B5EF4-FFF2-40B4-BE49-F238E27FC236}">
                <a16:creationId xmlns:a16="http://schemas.microsoft.com/office/drawing/2014/main" id="{EE9AE03B-447C-DA90-2BB1-840D378F4516}"/>
              </a:ext>
            </a:extLst>
          </p:cNvPr>
          <p:cNvSpPr txBox="1"/>
          <p:nvPr/>
        </p:nvSpPr>
        <p:spPr>
          <a:xfrm>
            <a:off x="1427813" y="3048504"/>
            <a:ext cx="6614410" cy="1815882"/>
          </a:xfrm>
          <a:prstGeom prst="rect">
            <a:avLst/>
          </a:prstGeom>
          <a:noFill/>
        </p:spPr>
        <p:txBody>
          <a:bodyPr wrap="square">
            <a:spAutoFit/>
          </a:bodyPr>
          <a:lstStyle/>
          <a:p>
            <a:r>
              <a:rPr lang="de-AT" dirty="0"/>
              <a:t>SÜLE BÁLINT</a:t>
            </a:r>
            <a:endParaRPr lang="hu-HU" dirty="0"/>
          </a:p>
          <a:p>
            <a:endParaRPr lang="hu-HU" dirty="0"/>
          </a:p>
          <a:p>
            <a:r>
              <a:rPr lang="hu-HU" dirty="0" err="1"/>
              <a:t>Agrokos</a:t>
            </a:r>
            <a:r>
              <a:rPr lang="hu-HU" dirty="0"/>
              <a:t> Kft.</a:t>
            </a:r>
            <a:endParaRPr lang="de-AT" dirty="0"/>
          </a:p>
          <a:p>
            <a:r>
              <a:rPr lang="de-AT" dirty="0"/>
              <a:t>sulebalint@gmail.com</a:t>
            </a:r>
          </a:p>
          <a:p>
            <a:r>
              <a:rPr lang="de-AT" dirty="0"/>
              <a:t>+36 20 852 14 33</a:t>
            </a:r>
          </a:p>
          <a:p>
            <a:endParaRPr lang="hu-HU" dirty="0"/>
          </a:p>
          <a:p>
            <a:r>
              <a:rPr lang="de-AT" dirty="0"/>
              <a:t>https://agrokos.mozello.com/</a:t>
            </a:r>
          </a:p>
          <a:p>
            <a:endParaRPr lang="de-A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9173670B-4791-3A37-CB9D-218AC7CC3A70}"/>
            </a:ext>
          </a:extLst>
        </p:cNvPr>
        <p:cNvGrpSpPr/>
        <p:nvPr/>
      </p:nvGrpSpPr>
      <p:grpSpPr>
        <a:xfrm>
          <a:off x="0" y="0"/>
          <a:ext cx="0" cy="0"/>
          <a:chOff x="0" y="0"/>
          <a:chExt cx="0" cy="0"/>
        </a:xfrm>
      </p:grpSpPr>
      <p:sp>
        <p:nvSpPr>
          <p:cNvPr id="206" name="Google Shape;206;p32">
            <a:extLst>
              <a:ext uri="{FF2B5EF4-FFF2-40B4-BE49-F238E27FC236}">
                <a16:creationId xmlns:a16="http://schemas.microsoft.com/office/drawing/2014/main" id="{9BF3D579-8F78-F2DA-800F-923C7D47A82D}"/>
              </a:ext>
            </a:extLst>
          </p:cNvPr>
          <p:cNvSpPr txBox="1">
            <a:spLocks noGrp="1"/>
          </p:cNvSpPr>
          <p:nvPr>
            <p:ph type="title"/>
          </p:nvPr>
        </p:nvSpPr>
        <p:spPr>
          <a:xfrm>
            <a:off x="265723" y="535000"/>
            <a:ext cx="4767385" cy="10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2400" dirty="0"/>
              <a:t>Miből épül fel egy modern meteorológiai állomás</a:t>
            </a:r>
            <a:r>
              <a:rPr lang="en" sz="2400" dirty="0"/>
              <a:t>?</a:t>
            </a:r>
            <a:endParaRPr sz="2400" dirty="0"/>
          </a:p>
        </p:txBody>
      </p:sp>
      <p:sp>
        <p:nvSpPr>
          <p:cNvPr id="207" name="Google Shape;207;p32">
            <a:extLst>
              <a:ext uri="{FF2B5EF4-FFF2-40B4-BE49-F238E27FC236}">
                <a16:creationId xmlns:a16="http://schemas.microsoft.com/office/drawing/2014/main" id="{6E14FF26-0AB9-9277-D8D4-65B73FCC1E64}"/>
              </a:ext>
            </a:extLst>
          </p:cNvPr>
          <p:cNvSpPr txBox="1">
            <a:spLocks noGrp="1"/>
          </p:cNvSpPr>
          <p:nvPr>
            <p:ph type="body" idx="1"/>
          </p:nvPr>
        </p:nvSpPr>
        <p:spPr>
          <a:xfrm>
            <a:off x="715100" y="1632399"/>
            <a:ext cx="3678300" cy="31584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a:solidFill>
                  <a:schemeClr val="dk1"/>
                </a:solidFill>
              </a:rPr>
              <a:t>Szenzorok, melyek segítik a környezeti paraméterek monitorozását</a:t>
            </a:r>
            <a:r>
              <a:rPr lang="de-AT" dirty="0">
                <a:solidFill>
                  <a:schemeClr val="dk1"/>
                </a:solidFill>
              </a:rPr>
              <a:t>:</a:t>
            </a:r>
          </a:p>
          <a:p>
            <a:pPr marL="457200" lvl="0" indent="-304800" algn="l" rtl="0">
              <a:spcBef>
                <a:spcPts val="1000"/>
              </a:spcBef>
              <a:spcAft>
                <a:spcPts val="0"/>
              </a:spcAft>
              <a:buSzPts val="1200"/>
              <a:buChar char="●"/>
            </a:pPr>
            <a:r>
              <a:rPr lang="hu-HU" dirty="0">
                <a:solidFill>
                  <a:schemeClr val="dk1"/>
                </a:solidFill>
              </a:rPr>
              <a:t>Levélnedvesség-szenzor </a:t>
            </a:r>
          </a:p>
          <a:p>
            <a:pPr marL="457200" lvl="0" indent="-304800" algn="l" rtl="0">
              <a:spcBef>
                <a:spcPts val="1000"/>
              </a:spcBef>
              <a:spcAft>
                <a:spcPts val="0"/>
              </a:spcAft>
              <a:buSzPts val="1200"/>
              <a:buChar char="●"/>
            </a:pPr>
            <a:r>
              <a:rPr lang="hu-HU" dirty="0">
                <a:solidFill>
                  <a:schemeClr val="dk1"/>
                </a:solidFill>
              </a:rPr>
              <a:t>Kis területeket reprezentál, a lobfal mikroklímáját reprezentálja. </a:t>
            </a:r>
          </a:p>
          <a:p>
            <a:pPr marL="0" lvl="0" indent="0" algn="l" rtl="0">
              <a:spcBef>
                <a:spcPts val="500"/>
              </a:spcBef>
              <a:spcAft>
                <a:spcPts val="0"/>
              </a:spcAft>
              <a:buNone/>
            </a:pPr>
            <a:r>
              <a:rPr lang="hu-HU" dirty="0">
                <a:solidFill>
                  <a:schemeClr val="dk1"/>
                </a:solidFill>
              </a:rPr>
              <a:t>Az elektromos vezetőképességet méri a szenzor. Ha víz csapódik le, vagy eső éri akkor is levélnedvesség-</a:t>
            </a:r>
            <a:r>
              <a:rPr lang="hu-HU" dirty="0" err="1">
                <a:solidFill>
                  <a:schemeClr val="dk1"/>
                </a:solidFill>
              </a:rPr>
              <a:t>borítottságot</a:t>
            </a:r>
            <a:r>
              <a:rPr lang="hu-HU" dirty="0">
                <a:solidFill>
                  <a:schemeClr val="dk1"/>
                </a:solidFill>
              </a:rPr>
              <a:t> mutat. </a:t>
            </a:r>
          </a:p>
          <a:p>
            <a:pPr marL="0" lvl="0" indent="0" algn="l" rtl="0">
              <a:spcBef>
                <a:spcPts val="500"/>
              </a:spcBef>
              <a:spcAft>
                <a:spcPts val="0"/>
              </a:spcAft>
              <a:buNone/>
            </a:pPr>
            <a:r>
              <a:rPr lang="hu-HU" dirty="0">
                <a:solidFill>
                  <a:schemeClr val="dk1"/>
                </a:solidFill>
              </a:rPr>
              <a:t>A borítottság dimenziója: Időegységek pl.: óra, vagy perc.</a:t>
            </a:r>
          </a:p>
          <a:p>
            <a:pPr marL="0" lvl="0" indent="0" algn="l" rtl="0">
              <a:spcBef>
                <a:spcPts val="500"/>
              </a:spcBef>
              <a:spcAft>
                <a:spcPts val="0"/>
              </a:spcAft>
              <a:buNone/>
            </a:pPr>
            <a:endParaRPr lang="hu-HU" dirty="0">
              <a:solidFill>
                <a:schemeClr val="dk1"/>
              </a:solidFill>
            </a:endParaRPr>
          </a:p>
          <a:p>
            <a:pPr marL="0" lvl="0" indent="0" algn="l" rtl="0">
              <a:spcBef>
                <a:spcPts val="500"/>
              </a:spcBef>
              <a:spcAft>
                <a:spcPts val="0"/>
              </a:spcAft>
              <a:buNone/>
            </a:pPr>
            <a:r>
              <a:rPr lang="hu-HU" dirty="0">
                <a:solidFill>
                  <a:schemeClr val="dk1"/>
                </a:solidFill>
              </a:rPr>
              <a:t>Fontos: Mennyi ideig volt folyamatosan borítva az állomány! </a:t>
            </a:r>
          </a:p>
        </p:txBody>
      </p:sp>
      <p:pic>
        <p:nvPicPr>
          <p:cNvPr id="2" name="Picture 1">
            <a:extLst>
              <a:ext uri="{FF2B5EF4-FFF2-40B4-BE49-F238E27FC236}">
                <a16:creationId xmlns:a16="http://schemas.microsoft.com/office/drawing/2014/main" id="{8478B7EA-1704-655D-54E0-998B06CF1920}"/>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3074" name="Picture 2" descr="leaf-sensors - METOS® by Pessl Instruments">
            <a:extLst>
              <a:ext uri="{FF2B5EF4-FFF2-40B4-BE49-F238E27FC236}">
                <a16:creationId xmlns:a16="http://schemas.microsoft.com/office/drawing/2014/main" id="{B63E5071-06F7-8B72-BC4F-ED0CB90D7BB5}"/>
              </a:ext>
            </a:extLst>
          </p:cNvPr>
          <p:cNvPicPr>
            <a:picLocks noGrp="1" noChangeAspect="1" noChangeArrowheads="1"/>
          </p:cNvPicPr>
          <p:nvPr>
            <p:ph type="pic" idx="2"/>
          </p:nvPr>
        </p:nvPicPr>
        <p:blipFill>
          <a:blip r:embed="rId4">
            <a:extLst>
              <a:ext uri="{28A0092B-C50C-407E-A947-70E740481C1C}">
                <a14:useLocalDpi xmlns:a14="http://schemas.microsoft.com/office/drawing/2010/main" val="0"/>
              </a:ext>
            </a:extLst>
          </a:blip>
          <a:srcRect l="4852" r="4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954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DCF99003-818F-1BE3-7A15-E0C51C3A2A0A}"/>
            </a:ext>
          </a:extLst>
        </p:cNvPr>
        <p:cNvGrpSpPr/>
        <p:nvPr/>
      </p:nvGrpSpPr>
      <p:grpSpPr>
        <a:xfrm>
          <a:off x="0" y="0"/>
          <a:ext cx="0" cy="0"/>
          <a:chOff x="0" y="0"/>
          <a:chExt cx="0" cy="0"/>
        </a:xfrm>
      </p:grpSpPr>
      <p:sp>
        <p:nvSpPr>
          <p:cNvPr id="206" name="Google Shape;206;p32">
            <a:extLst>
              <a:ext uri="{FF2B5EF4-FFF2-40B4-BE49-F238E27FC236}">
                <a16:creationId xmlns:a16="http://schemas.microsoft.com/office/drawing/2014/main" id="{E4251807-9B92-3BF0-9298-A384A056563B}"/>
              </a:ext>
            </a:extLst>
          </p:cNvPr>
          <p:cNvSpPr txBox="1">
            <a:spLocks noGrp="1"/>
          </p:cNvSpPr>
          <p:nvPr>
            <p:ph type="title"/>
          </p:nvPr>
        </p:nvSpPr>
        <p:spPr>
          <a:xfrm>
            <a:off x="0" y="345597"/>
            <a:ext cx="4798646" cy="10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2400" dirty="0"/>
              <a:t>További szenzorok, melyek </a:t>
            </a:r>
            <a:r>
              <a:rPr lang="hu-HU" sz="2400" dirty="0" err="1"/>
              <a:t>fontosak</a:t>
            </a:r>
            <a:r>
              <a:rPr lang="hu-HU" sz="2400" dirty="0"/>
              <a:t> adott modellekhez.</a:t>
            </a:r>
            <a:endParaRPr sz="2400" dirty="0"/>
          </a:p>
        </p:txBody>
      </p:sp>
      <p:sp>
        <p:nvSpPr>
          <p:cNvPr id="207" name="Google Shape;207;p32">
            <a:extLst>
              <a:ext uri="{FF2B5EF4-FFF2-40B4-BE49-F238E27FC236}">
                <a16:creationId xmlns:a16="http://schemas.microsoft.com/office/drawing/2014/main" id="{7A7A417D-0C3D-838F-3345-F54AA3E57CBA}"/>
              </a:ext>
            </a:extLst>
          </p:cNvPr>
          <p:cNvSpPr txBox="1">
            <a:spLocks noGrp="1"/>
          </p:cNvSpPr>
          <p:nvPr>
            <p:ph type="body" idx="1"/>
          </p:nvPr>
        </p:nvSpPr>
        <p:spPr>
          <a:xfrm>
            <a:off x="715100" y="1632399"/>
            <a:ext cx="3678300" cy="31584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a:solidFill>
                  <a:schemeClr val="dk1"/>
                </a:solidFill>
              </a:rPr>
              <a:t>A szenzorok melyek segítik a környezeti paraméterek monitorozását</a:t>
            </a:r>
            <a:r>
              <a:rPr lang="de-AT" dirty="0">
                <a:solidFill>
                  <a:schemeClr val="dk1"/>
                </a:solidFill>
              </a:rPr>
              <a:t>:</a:t>
            </a:r>
          </a:p>
          <a:p>
            <a:pPr marL="457200" lvl="0" indent="-304800" algn="l" rtl="0">
              <a:spcBef>
                <a:spcPts val="1000"/>
              </a:spcBef>
              <a:spcAft>
                <a:spcPts val="0"/>
              </a:spcAft>
              <a:buSzPts val="1200"/>
              <a:buChar char="●"/>
            </a:pPr>
            <a:r>
              <a:rPr lang="hu-HU" dirty="0" err="1">
                <a:solidFill>
                  <a:schemeClr val="dk1"/>
                </a:solidFill>
              </a:rPr>
              <a:t>Pyranométer</a:t>
            </a:r>
            <a:endParaRPr lang="hu-HU" dirty="0">
              <a:solidFill>
                <a:schemeClr val="dk1"/>
              </a:solidFill>
            </a:endParaRPr>
          </a:p>
          <a:p>
            <a:pPr marL="457200" lvl="0" indent="-304800" algn="l" rtl="0">
              <a:spcBef>
                <a:spcPts val="1000"/>
              </a:spcBef>
              <a:spcAft>
                <a:spcPts val="0"/>
              </a:spcAft>
              <a:buSzPts val="1200"/>
              <a:buChar char="●"/>
            </a:pPr>
            <a:r>
              <a:rPr lang="hu-HU" dirty="0">
                <a:solidFill>
                  <a:schemeClr val="dk1"/>
                </a:solidFill>
              </a:rPr>
              <a:t>PAR Fotoszintetikusan aktív besugárzás méréséhez. </a:t>
            </a:r>
          </a:p>
          <a:p>
            <a:pPr marL="457200" lvl="0" indent="-304800" algn="l" rtl="0">
              <a:spcBef>
                <a:spcPts val="1000"/>
              </a:spcBef>
              <a:spcAft>
                <a:spcPts val="0"/>
              </a:spcAft>
              <a:buSzPts val="1200"/>
              <a:buChar char="●"/>
            </a:pPr>
            <a:r>
              <a:rPr lang="hu-HU" dirty="0">
                <a:solidFill>
                  <a:schemeClr val="dk1"/>
                </a:solidFill>
              </a:rPr>
              <a:t>A fényintenzitást méri. </a:t>
            </a:r>
          </a:p>
          <a:p>
            <a:pPr marL="457200" lvl="0" indent="-304800" algn="l" rtl="0">
              <a:spcBef>
                <a:spcPts val="1000"/>
              </a:spcBef>
              <a:spcAft>
                <a:spcPts val="0"/>
              </a:spcAft>
              <a:buSzPts val="1200"/>
              <a:buChar char="●"/>
            </a:pPr>
            <a:r>
              <a:rPr lang="hu-HU" dirty="0">
                <a:solidFill>
                  <a:schemeClr val="dk1"/>
                </a:solidFill>
              </a:rPr>
              <a:t>Nagy területet reprezentál, </a:t>
            </a:r>
          </a:p>
          <a:p>
            <a:pPr marL="457200" lvl="0" indent="-304800" algn="l" rtl="0">
              <a:spcBef>
                <a:spcPts val="1000"/>
              </a:spcBef>
              <a:spcAft>
                <a:spcPts val="0"/>
              </a:spcAft>
              <a:buSzPts val="1200"/>
              <a:buChar char="●"/>
            </a:pPr>
            <a:r>
              <a:rPr lang="hu-HU" dirty="0">
                <a:solidFill>
                  <a:schemeClr val="dk1"/>
                </a:solidFill>
              </a:rPr>
              <a:t>a megfelelő telepítés esetén. (reprezentatív hely, nem árnyékosabb mint az állomány). </a:t>
            </a:r>
          </a:p>
          <a:p>
            <a:pPr marL="0" lvl="0" indent="0" algn="l" rtl="0">
              <a:spcBef>
                <a:spcPts val="500"/>
              </a:spcBef>
              <a:spcAft>
                <a:spcPts val="0"/>
              </a:spcAft>
              <a:buNone/>
            </a:pPr>
            <a:r>
              <a:rPr lang="hu-HU" dirty="0">
                <a:solidFill>
                  <a:schemeClr val="dk1"/>
                </a:solidFill>
              </a:rPr>
              <a:t>Dimenziója: Watt/m²</a:t>
            </a:r>
          </a:p>
          <a:p>
            <a:pPr marL="0" lvl="0" indent="0" algn="l" rtl="0">
              <a:spcBef>
                <a:spcPts val="500"/>
              </a:spcBef>
              <a:spcAft>
                <a:spcPts val="0"/>
              </a:spcAft>
              <a:buNone/>
            </a:pPr>
            <a:endParaRPr lang="hu-HU" dirty="0">
              <a:solidFill>
                <a:schemeClr val="dk1"/>
              </a:solidFill>
            </a:endParaRPr>
          </a:p>
        </p:txBody>
      </p:sp>
      <p:pic>
        <p:nvPicPr>
          <p:cNvPr id="2" name="Picture 1">
            <a:extLst>
              <a:ext uri="{FF2B5EF4-FFF2-40B4-BE49-F238E27FC236}">
                <a16:creationId xmlns:a16="http://schemas.microsoft.com/office/drawing/2014/main" id="{C1CA0F22-9D85-AC65-4EC1-D9E7DBFD5B77}"/>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4098" name="Picture 2" descr="PI_Par quantum">
            <a:extLst>
              <a:ext uri="{FF2B5EF4-FFF2-40B4-BE49-F238E27FC236}">
                <a16:creationId xmlns:a16="http://schemas.microsoft.com/office/drawing/2014/main" id="{E834CC77-6796-8166-9F4E-E0944FE93AE6}"/>
              </a:ext>
            </a:extLst>
          </p:cNvPr>
          <p:cNvPicPr>
            <a:picLocks noGrp="1" noChangeAspect="1" noChangeArrowheads="1"/>
          </p:cNvPicPr>
          <p:nvPr>
            <p:ph type="pic" idx="2"/>
          </p:nvPr>
        </p:nvPicPr>
        <p:blipFill>
          <a:blip r:embed="rId4">
            <a:extLst>
              <a:ext uri="{28A0092B-C50C-407E-A947-70E740481C1C}">
                <a14:useLocalDpi xmlns:a14="http://schemas.microsoft.com/office/drawing/2010/main" val="0"/>
              </a:ext>
            </a:extLst>
          </a:blip>
          <a:srcRect l="4852" r="485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93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6DD7-235B-22D6-3F03-09D1AD8831EE}"/>
              </a:ext>
            </a:extLst>
          </p:cNvPr>
          <p:cNvSpPr>
            <a:spLocks noGrp="1"/>
          </p:cNvSpPr>
          <p:nvPr>
            <p:ph type="title"/>
          </p:nvPr>
        </p:nvSpPr>
        <p:spPr/>
        <p:txBody>
          <a:bodyPr/>
          <a:lstStyle/>
          <a:p>
            <a:endParaRPr lang="de-AT"/>
          </a:p>
        </p:txBody>
      </p:sp>
      <p:sp>
        <p:nvSpPr>
          <p:cNvPr id="3" name="Text Placeholder 2">
            <a:extLst>
              <a:ext uri="{FF2B5EF4-FFF2-40B4-BE49-F238E27FC236}">
                <a16:creationId xmlns:a16="http://schemas.microsoft.com/office/drawing/2014/main" id="{4B489DF9-ADBF-BC45-C4D9-F5B5C3EA00A2}"/>
              </a:ext>
            </a:extLst>
          </p:cNvPr>
          <p:cNvSpPr>
            <a:spLocks noGrp="1"/>
          </p:cNvSpPr>
          <p:nvPr>
            <p:ph type="body" idx="1"/>
          </p:nvPr>
        </p:nvSpPr>
        <p:spPr/>
        <p:txBody>
          <a:bodyPr/>
          <a:lstStyle/>
          <a:p>
            <a:endParaRPr lang="de-AT"/>
          </a:p>
        </p:txBody>
      </p:sp>
      <p:sp>
        <p:nvSpPr>
          <p:cNvPr id="4" name="Picture Placeholder 3">
            <a:extLst>
              <a:ext uri="{FF2B5EF4-FFF2-40B4-BE49-F238E27FC236}">
                <a16:creationId xmlns:a16="http://schemas.microsoft.com/office/drawing/2014/main" id="{71A06536-8E0C-D5AA-D729-85085BA41F65}"/>
              </a:ext>
            </a:extLst>
          </p:cNvPr>
          <p:cNvSpPr>
            <a:spLocks noGrp="1"/>
          </p:cNvSpPr>
          <p:nvPr>
            <p:ph type="pic" idx="2"/>
          </p:nvPr>
        </p:nvSpPr>
        <p:spPr/>
      </p:sp>
      <p:pic>
        <p:nvPicPr>
          <p:cNvPr id="6" name="Picture 5">
            <a:extLst>
              <a:ext uri="{FF2B5EF4-FFF2-40B4-BE49-F238E27FC236}">
                <a16:creationId xmlns:a16="http://schemas.microsoft.com/office/drawing/2014/main" id="{0D4DC2AA-DEA5-9586-1C2C-9D820F2AD5F8}"/>
              </a:ext>
            </a:extLst>
          </p:cNvPr>
          <p:cNvPicPr>
            <a:picLocks noChangeAspect="1"/>
          </p:cNvPicPr>
          <p:nvPr/>
        </p:nvPicPr>
        <p:blipFill>
          <a:blip r:embed="rId2"/>
          <a:stretch>
            <a:fillRect/>
          </a:stretch>
        </p:blipFill>
        <p:spPr>
          <a:xfrm>
            <a:off x="64394" y="528941"/>
            <a:ext cx="9015211" cy="4085617"/>
          </a:xfrm>
          <a:prstGeom prst="rect">
            <a:avLst/>
          </a:prstGeom>
        </p:spPr>
      </p:pic>
    </p:spTree>
    <p:extLst>
      <p:ext uri="{BB962C8B-B14F-4D97-AF65-F5344CB8AC3E}">
        <p14:creationId xmlns:p14="http://schemas.microsoft.com/office/powerpoint/2010/main" val="2809586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subTitle" idx="4"/>
          </p:nvPr>
        </p:nvSpPr>
        <p:spPr>
          <a:xfrm>
            <a:off x="4750498" y="2571740"/>
            <a:ext cx="3678501"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hu-HU" dirty="0"/>
              <a:t>DSS – Decision </a:t>
            </a:r>
            <a:r>
              <a:rPr lang="hu-HU" dirty="0" err="1"/>
              <a:t>Support</a:t>
            </a:r>
            <a:r>
              <a:rPr lang="hu-HU" dirty="0"/>
              <a:t> System</a:t>
            </a:r>
            <a:endParaRPr dirty="0"/>
          </a:p>
        </p:txBody>
      </p:sp>
      <p:sp>
        <p:nvSpPr>
          <p:cNvPr id="214" name="Google Shape;214;p33"/>
          <p:cNvSpPr txBox="1">
            <a:spLocks noGrp="1"/>
          </p:cNvSpPr>
          <p:nvPr>
            <p:ph type="title"/>
          </p:nvPr>
        </p:nvSpPr>
        <p:spPr>
          <a:xfrm>
            <a:off x="3020518" y="534999"/>
            <a:ext cx="5408482" cy="203673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hu-HU" dirty="0"/>
              <a:t>Komplett meteorológiai állomás</a:t>
            </a:r>
            <a:endParaRPr dirty="0"/>
          </a:p>
        </p:txBody>
      </p:sp>
      <p:sp>
        <p:nvSpPr>
          <p:cNvPr id="215" name="Google Shape;215;p33"/>
          <p:cNvSpPr txBox="1">
            <a:spLocks noGrp="1"/>
          </p:cNvSpPr>
          <p:nvPr>
            <p:ph type="subTitle" idx="1"/>
          </p:nvPr>
        </p:nvSpPr>
        <p:spPr>
          <a:xfrm>
            <a:off x="4750499" y="3028949"/>
            <a:ext cx="2743200" cy="14631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hu-HU" dirty="0"/>
              <a:t>Adatküldés a felhőbe: 15 min</a:t>
            </a:r>
          </a:p>
          <a:p>
            <a:pPr marL="171450" lvl="0" indent="-171450" algn="l" rtl="0">
              <a:spcBef>
                <a:spcPts val="0"/>
              </a:spcBef>
              <a:spcAft>
                <a:spcPts val="0"/>
              </a:spcAft>
              <a:buFont typeface="Arial" panose="020B0604020202020204" pitchFamily="34" charset="0"/>
              <a:buChar char="•"/>
            </a:pPr>
            <a:r>
              <a:rPr lang="hu-HU" dirty="0"/>
              <a:t>Táp: Napelem + akkumulátor</a:t>
            </a:r>
          </a:p>
          <a:p>
            <a:pPr marL="171450" lvl="0" indent="-171450" algn="l" rtl="0">
              <a:spcBef>
                <a:spcPts val="0"/>
              </a:spcBef>
              <a:spcAft>
                <a:spcPts val="0"/>
              </a:spcAft>
              <a:buFont typeface="Arial" panose="020B0604020202020204" pitchFamily="34" charset="0"/>
              <a:buChar char="•"/>
            </a:pPr>
            <a:r>
              <a:rPr lang="hu-HU" dirty="0"/>
              <a:t>Hálózat: 2G + </a:t>
            </a:r>
            <a:r>
              <a:rPr lang="hu-HU" dirty="0" err="1"/>
              <a:t>NBiOT</a:t>
            </a:r>
            <a:r>
              <a:rPr lang="hu-HU" dirty="0"/>
              <a:t> + CATM</a:t>
            </a:r>
          </a:p>
          <a:p>
            <a:pPr marL="171450" lvl="0" indent="-171450" algn="l" rtl="0">
              <a:spcBef>
                <a:spcPts val="0"/>
              </a:spcBef>
              <a:spcAft>
                <a:spcPts val="0"/>
              </a:spcAft>
              <a:buFont typeface="Arial" panose="020B0604020202020204" pitchFamily="34" charset="0"/>
              <a:buChar char="•"/>
            </a:pPr>
            <a:r>
              <a:rPr lang="hu-HU" dirty="0" err="1"/>
              <a:t>Interface</a:t>
            </a:r>
            <a:r>
              <a:rPr lang="hu-HU" dirty="0"/>
              <a:t>: Ahol a </a:t>
            </a:r>
            <a:r>
              <a:rPr lang="hu-HU" dirty="0" err="1"/>
              <a:t>klímadatok</a:t>
            </a:r>
            <a:r>
              <a:rPr lang="hu-HU" dirty="0"/>
              <a:t> megjelennek.</a:t>
            </a:r>
          </a:p>
          <a:p>
            <a:pPr marL="171450" lvl="0" indent="-171450" algn="l" rtl="0">
              <a:spcBef>
                <a:spcPts val="0"/>
              </a:spcBef>
              <a:spcAft>
                <a:spcPts val="0"/>
              </a:spcAft>
              <a:buFont typeface="Arial" panose="020B0604020202020204" pitchFamily="34" charset="0"/>
              <a:buChar char="•"/>
            </a:pPr>
            <a:r>
              <a:rPr lang="hu-HU" dirty="0"/>
              <a:t>A növényvédelmi előrejelzés az </a:t>
            </a:r>
            <a:r>
              <a:rPr lang="hu-HU" dirty="0" err="1"/>
              <a:t>interfacen</a:t>
            </a:r>
            <a:r>
              <a:rPr lang="hu-HU" dirty="0"/>
              <a:t> keresztül elérhető. </a:t>
            </a:r>
            <a:endParaRPr dirty="0"/>
          </a:p>
          <a:p>
            <a:pPr marL="0" lvl="0" indent="0" algn="ctr" rtl="0">
              <a:spcBef>
                <a:spcPts val="0"/>
              </a:spcBef>
              <a:spcAft>
                <a:spcPts val="0"/>
              </a:spcAft>
              <a:buNone/>
            </a:pPr>
            <a:endParaRPr dirty="0"/>
          </a:p>
        </p:txBody>
      </p:sp>
      <p:grpSp>
        <p:nvGrpSpPr>
          <p:cNvPr id="223" name="Google Shape;223;p33"/>
          <p:cNvGrpSpPr/>
          <p:nvPr/>
        </p:nvGrpSpPr>
        <p:grpSpPr>
          <a:xfrm>
            <a:off x="5923151" y="1692812"/>
            <a:ext cx="397896" cy="502916"/>
            <a:chOff x="8010427" y="3348503"/>
            <a:chExt cx="278795" cy="351615"/>
          </a:xfrm>
        </p:grpSpPr>
        <p:sp>
          <p:nvSpPr>
            <p:cNvPr id="224" name="Google Shape;224;p33"/>
            <p:cNvSpPr/>
            <p:nvPr/>
          </p:nvSpPr>
          <p:spPr>
            <a:xfrm>
              <a:off x="8010427" y="3348503"/>
              <a:ext cx="278795" cy="351615"/>
            </a:xfrm>
            <a:custGeom>
              <a:avLst/>
              <a:gdLst/>
              <a:ahLst/>
              <a:cxnLst/>
              <a:rect l="l" t="t" r="r" b="b"/>
              <a:pathLst>
                <a:path w="8752" h="11038" extrusionOk="0">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3"/>
            <p:cNvSpPr/>
            <p:nvPr/>
          </p:nvSpPr>
          <p:spPr>
            <a:xfrm>
              <a:off x="8078692" y="3438653"/>
              <a:ext cx="142264" cy="100216"/>
            </a:xfrm>
            <a:custGeom>
              <a:avLst/>
              <a:gdLst/>
              <a:ahLst/>
              <a:cxnLst/>
              <a:rect l="l" t="t" r="r" b="b"/>
              <a:pathLst>
                <a:path w="4466" h="3146" extrusionOk="0">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a:off x="8079074" y="3574928"/>
              <a:ext cx="141882" cy="10257"/>
            </a:xfrm>
            <a:custGeom>
              <a:avLst/>
              <a:gdLst/>
              <a:ahLst/>
              <a:cxnLst/>
              <a:rect l="l" t="t" r="r" b="b"/>
              <a:pathLst>
                <a:path w="4454" h="322" extrusionOk="0">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3"/>
            <p:cNvSpPr/>
            <p:nvPr/>
          </p:nvSpPr>
          <p:spPr>
            <a:xfrm>
              <a:off x="8079074" y="3619685"/>
              <a:ext cx="141882" cy="10640"/>
            </a:xfrm>
            <a:custGeom>
              <a:avLst/>
              <a:gdLst/>
              <a:ahLst/>
              <a:cxnLst/>
              <a:rect l="l" t="t" r="r" b="b"/>
              <a:pathLst>
                <a:path w="4454" h="334" extrusionOk="0">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13E14EB0-75AA-73D5-0864-CA2B70A5ED44}"/>
              </a:ext>
            </a:extLst>
          </p:cNvPr>
          <p:cNvPicPr>
            <a:picLocks noChangeAspect="1"/>
          </p:cNvPicPr>
          <p:nvPr/>
        </p:nvPicPr>
        <p:blipFill>
          <a:blip r:embed="rId3"/>
          <a:stretch>
            <a:fillRect/>
          </a:stretch>
        </p:blipFill>
        <p:spPr>
          <a:xfrm>
            <a:off x="7147339" y="-430751"/>
            <a:ext cx="2049560" cy="1552697"/>
          </a:xfrm>
          <a:prstGeom prst="rect">
            <a:avLst/>
          </a:prstGeom>
        </p:spPr>
      </p:pic>
      <p:pic>
        <p:nvPicPr>
          <p:cNvPr id="5122" name="Picture 2" descr="METOS Weather Station IMT-280">
            <a:extLst>
              <a:ext uri="{FF2B5EF4-FFF2-40B4-BE49-F238E27FC236}">
                <a16:creationId xmlns:a16="http://schemas.microsoft.com/office/drawing/2014/main" id="{0144238E-2F28-E85A-4639-B530F694D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526" y="0"/>
            <a:ext cx="2782887"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452A-5D13-8D26-6B9B-BCAA6CD2CB3E}"/>
              </a:ext>
            </a:extLst>
          </p:cNvPr>
          <p:cNvSpPr>
            <a:spLocks noGrp="1"/>
          </p:cNvSpPr>
          <p:nvPr>
            <p:ph type="title"/>
          </p:nvPr>
        </p:nvSpPr>
        <p:spPr/>
        <p:txBody>
          <a:bodyPr/>
          <a:lstStyle/>
          <a:p>
            <a:endParaRPr lang="de-AT"/>
          </a:p>
        </p:txBody>
      </p:sp>
      <p:sp>
        <p:nvSpPr>
          <p:cNvPr id="3" name="Subtitle 2">
            <a:extLst>
              <a:ext uri="{FF2B5EF4-FFF2-40B4-BE49-F238E27FC236}">
                <a16:creationId xmlns:a16="http://schemas.microsoft.com/office/drawing/2014/main" id="{F8E89C2A-1F83-97F4-C214-25C715108972}"/>
              </a:ext>
            </a:extLst>
          </p:cNvPr>
          <p:cNvSpPr>
            <a:spLocks noGrp="1"/>
          </p:cNvSpPr>
          <p:nvPr>
            <p:ph type="subTitle" idx="1"/>
          </p:nvPr>
        </p:nvSpPr>
        <p:spPr/>
        <p:txBody>
          <a:bodyPr/>
          <a:lstStyle/>
          <a:p>
            <a:endParaRPr lang="de-AT"/>
          </a:p>
        </p:txBody>
      </p:sp>
      <p:sp>
        <p:nvSpPr>
          <p:cNvPr id="4" name="Subtitle 3">
            <a:extLst>
              <a:ext uri="{FF2B5EF4-FFF2-40B4-BE49-F238E27FC236}">
                <a16:creationId xmlns:a16="http://schemas.microsoft.com/office/drawing/2014/main" id="{3F4382CB-B53E-75E1-0D5A-4B40CF00F45F}"/>
              </a:ext>
            </a:extLst>
          </p:cNvPr>
          <p:cNvSpPr>
            <a:spLocks noGrp="1"/>
          </p:cNvSpPr>
          <p:nvPr>
            <p:ph type="subTitle" idx="2"/>
          </p:nvPr>
        </p:nvSpPr>
        <p:spPr/>
        <p:txBody>
          <a:bodyPr/>
          <a:lstStyle/>
          <a:p>
            <a:endParaRPr lang="de-AT" dirty="0"/>
          </a:p>
        </p:txBody>
      </p:sp>
      <p:sp>
        <p:nvSpPr>
          <p:cNvPr id="5" name="Subtitle 4">
            <a:extLst>
              <a:ext uri="{FF2B5EF4-FFF2-40B4-BE49-F238E27FC236}">
                <a16:creationId xmlns:a16="http://schemas.microsoft.com/office/drawing/2014/main" id="{FA12E05F-332A-1F2D-1F6D-838E4E85AB8D}"/>
              </a:ext>
            </a:extLst>
          </p:cNvPr>
          <p:cNvSpPr>
            <a:spLocks noGrp="1"/>
          </p:cNvSpPr>
          <p:nvPr>
            <p:ph type="subTitle" idx="3"/>
          </p:nvPr>
        </p:nvSpPr>
        <p:spPr/>
        <p:txBody>
          <a:bodyPr/>
          <a:lstStyle/>
          <a:p>
            <a:endParaRPr lang="de-AT"/>
          </a:p>
        </p:txBody>
      </p:sp>
      <p:sp>
        <p:nvSpPr>
          <p:cNvPr id="6" name="Subtitle 5">
            <a:extLst>
              <a:ext uri="{FF2B5EF4-FFF2-40B4-BE49-F238E27FC236}">
                <a16:creationId xmlns:a16="http://schemas.microsoft.com/office/drawing/2014/main" id="{CC96B8D5-0C34-1F12-6D5A-DE9084D1A913}"/>
              </a:ext>
            </a:extLst>
          </p:cNvPr>
          <p:cNvSpPr>
            <a:spLocks noGrp="1"/>
          </p:cNvSpPr>
          <p:nvPr>
            <p:ph type="subTitle" idx="4"/>
          </p:nvPr>
        </p:nvSpPr>
        <p:spPr/>
        <p:txBody>
          <a:bodyPr/>
          <a:lstStyle/>
          <a:p>
            <a:endParaRPr lang="de-AT"/>
          </a:p>
        </p:txBody>
      </p:sp>
      <p:pic>
        <p:nvPicPr>
          <p:cNvPr id="8" name="Picture 7">
            <a:extLst>
              <a:ext uri="{FF2B5EF4-FFF2-40B4-BE49-F238E27FC236}">
                <a16:creationId xmlns:a16="http://schemas.microsoft.com/office/drawing/2014/main" id="{6BE7CA08-8C76-34B0-D617-E7E9C4A527AA}"/>
              </a:ext>
            </a:extLst>
          </p:cNvPr>
          <p:cNvPicPr>
            <a:picLocks noChangeAspect="1"/>
          </p:cNvPicPr>
          <p:nvPr/>
        </p:nvPicPr>
        <p:blipFill>
          <a:blip r:embed="rId2"/>
          <a:stretch>
            <a:fillRect/>
          </a:stretch>
        </p:blipFill>
        <p:spPr>
          <a:xfrm>
            <a:off x="449222" y="289273"/>
            <a:ext cx="8245555" cy="2110923"/>
          </a:xfrm>
          <a:prstGeom prst="rect">
            <a:avLst/>
          </a:prstGeom>
        </p:spPr>
      </p:pic>
      <p:pic>
        <p:nvPicPr>
          <p:cNvPr id="10" name="Picture 9">
            <a:extLst>
              <a:ext uri="{FF2B5EF4-FFF2-40B4-BE49-F238E27FC236}">
                <a16:creationId xmlns:a16="http://schemas.microsoft.com/office/drawing/2014/main" id="{30E078BB-EFB2-28B0-8B39-57CC55B0E0B1}"/>
              </a:ext>
            </a:extLst>
          </p:cNvPr>
          <p:cNvPicPr>
            <a:picLocks noChangeAspect="1"/>
          </p:cNvPicPr>
          <p:nvPr/>
        </p:nvPicPr>
        <p:blipFill>
          <a:blip r:embed="rId3"/>
          <a:stretch>
            <a:fillRect/>
          </a:stretch>
        </p:blipFill>
        <p:spPr>
          <a:xfrm>
            <a:off x="449222" y="2485266"/>
            <a:ext cx="2535570" cy="2368961"/>
          </a:xfrm>
          <a:prstGeom prst="rect">
            <a:avLst/>
          </a:prstGeom>
        </p:spPr>
      </p:pic>
      <p:pic>
        <p:nvPicPr>
          <p:cNvPr id="12" name="Picture 11">
            <a:extLst>
              <a:ext uri="{FF2B5EF4-FFF2-40B4-BE49-F238E27FC236}">
                <a16:creationId xmlns:a16="http://schemas.microsoft.com/office/drawing/2014/main" id="{66DF696C-72C2-8E48-1D76-0BC95C3C97EF}"/>
              </a:ext>
            </a:extLst>
          </p:cNvPr>
          <p:cNvPicPr>
            <a:picLocks noChangeAspect="1"/>
          </p:cNvPicPr>
          <p:nvPr/>
        </p:nvPicPr>
        <p:blipFill>
          <a:blip r:embed="rId4"/>
          <a:stretch>
            <a:fillRect/>
          </a:stretch>
        </p:blipFill>
        <p:spPr>
          <a:xfrm>
            <a:off x="4087500" y="2485266"/>
            <a:ext cx="4607277" cy="2495732"/>
          </a:xfrm>
          <a:prstGeom prst="rect">
            <a:avLst/>
          </a:prstGeom>
        </p:spPr>
      </p:pic>
    </p:spTree>
    <p:extLst>
      <p:ext uri="{BB962C8B-B14F-4D97-AF65-F5344CB8AC3E}">
        <p14:creationId xmlns:p14="http://schemas.microsoft.com/office/powerpoint/2010/main" val="3368325694"/>
      </p:ext>
    </p:extLst>
  </p:cSld>
  <p:clrMapOvr>
    <a:masterClrMapping/>
  </p:clrMapOvr>
</p:sld>
</file>

<file path=ppt/theme/theme1.xml><?xml version="1.0" encoding="utf-8"?>
<a:theme xmlns:a="http://schemas.openxmlformats.org/drawingml/2006/main" name="Phytopathology Breakthrough by Slidesgo">
  <a:themeElements>
    <a:clrScheme name="Simple Light">
      <a:dk1>
        <a:srgbClr val="050607"/>
      </a:dk1>
      <a:lt1>
        <a:srgbClr val="5A8393"/>
      </a:lt1>
      <a:dk2>
        <a:srgbClr val="8BBBBA"/>
      </a:dk2>
      <a:lt2>
        <a:srgbClr val="A8D0C2"/>
      </a:lt2>
      <a:accent1>
        <a:srgbClr val="72B7A1"/>
      </a:accent1>
      <a:accent2>
        <a:srgbClr val="FFFFFF"/>
      </a:accent2>
      <a:accent3>
        <a:srgbClr val="FFFFFF"/>
      </a:accent3>
      <a:accent4>
        <a:srgbClr val="FFFFFF"/>
      </a:accent4>
      <a:accent5>
        <a:srgbClr val="FFFFFF"/>
      </a:accent5>
      <a:accent6>
        <a:srgbClr val="FFFFFF"/>
      </a:accent6>
      <a:hlink>
        <a:srgbClr val="0506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2212</Words>
  <Application>Microsoft Office PowerPoint</Application>
  <PresentationFormat>On-screen Show (16:9)</PresentationFormat>
  <Paragraphs>239</Paragraphs>
  <Slides>47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Open Sans</vt:lpstr>
      <vt:lpstr>Times New Roman</vt:lpstr>
      <vt:lpstr>Oswald</vt:lpstr>
      <vt:lpstr>inherit</vt:lpstr>
      <vt:lpstr>Manrope ExtraBold</vt:lpstr>
      <vt:lpstr>Manrope</vt:lpstr>
      <vt:lpstr>DM Sans</vt:lpstr>
      <vt:lpstr>Arial</vt:lpstr>
      <vt:lpstr>Phytopathology Breakthrough by Slidesgo</vt:lpstr>
      <vt:lpstr>Digitális Növényvédelem</vt:lpstr>
      <vt:lpstr>Az agrármeteorológia és a növényvédelem kapcsolata</vt:lpstr>
      <vt:lpstr>Miből épül fel egy modern meteorológiai állomás?</vt:lpstr>
      <vt:lpstr>Miből épül fel egy modern meteorológiai állomás?</vt:lpstr>
      <vt:lpstr>Miből épül fel egy modern meteorológiai állomás?</vt:lpstr>
      <vt:lpstr>További szenzorok, melyek fontosak adott modellekhez.</vt:lpstr>
      <vt:lpstr>PowerPoint Presentation</vt:lpstr>
      <vt:lpstr>Komplett meteorológiai állomás</vt:lpstr>
      <vt:lpstr>PowerPoint Presentation</vt:lpstr>
      <vt:lpstr>15 perces adatok</vt:lpstr>
      <vt:lpstr>Növényvédelmi munkaszervezés  Hiperlokális előrejelzés</vt:lpstr>
      <vt:lpstr>Növényvédelmi munkaszervezés SPRAYING WINDOW</vt:lpstr>
      <vt:lpstr>PowerPoint Presentation</vt:lpstr>
      <vt:lpstr>Növényvédelmi betegségmodellek Disease modeling – Disease prediction</vt:lpstr>
      <vt:lpstr>PowerPoint Presentation</vt:lpstr>
      <vt:lpstr>Mi az effektív hőösszeg? </vt:lpstr>
      <vt:lpstr>Hőösszeg számítás</vt:lpstr>
      <vt:lpstr>PowerPoint Presentation</vt:lpstr>
      <vt:lpstr>Chilling Portions, Chilling Units</vt:lpstr>
      <vt:lpstr>PowerPoint Presentation</vt:lpstr>
      <vt:lpstr>Hőösszegkalkulációk  Kukorica és kukoricamoly </vt:lpstr>
      <vt:lpstr>Hőösszegigény</vt:lpstr>
      <vt:lpstr>Az első növényvédelmi modell Van Everdingen (1926) ”Dutch rules”  </vt:lpstr>
      <vt:lpstr>Cerkospórás levélragya  Vizualizált DIV értékek </vt:lpstr>
      <vt:lpstr>Blightcast (1975) </vt:lpstr>
      <vt:lpstr>Mérföldkövek a modellek kialakításában</vt:lpstr>
      <vt:lpstr>CLS modell (METOS AT)</vt:lpstr>
      <vt:lpstr>Coffe Leaf Rust</vt:lpstr>
      <vt:lpstr>Modell és valóság</vt:lpstr>
      <vt:lpstr>PowerPoint Presentation</vt:lpstr>
      <vt:lpstr>Results</vt:lpstr>
      <vt:lpstr>PowerPoint Presentation</vt:lpstr>
      <vt:lpstr>PowerPoint Presentation</vt:lpstr>
      <vt:lpstr>50%</vt:lpstr>
      <vt:lpstr>PowerPoint Presentation</vt:lpstr>
      <vt:lpstr>PowerPoint Presentation</vt:lpstr>
      <vt:lpstr>PowerPoint Presentation</vt:lpstr>
      <vt:lpstr>PowerPoint Presentation</vt:lpstr>
      <vt:lpstr>Szója szklerotínia</vt:lpstr>
      <vt:lpstr>PowerPoint Presentation</vt:lpstr>
      <vt:lpstr>Burgonyavész</vt:lpstr>
      <vt:lpstr>PowerPoint Presentation</vt:lpstr>
      <vt:lpstr>Költségek nettó értékben</vt:lpstr>
      <vt:lpstr>PowerPoint Presentation</vt:lpstr>
      <vt:lpstr>Csak virtuális met. állomás</vt:lpstr>
      <vt:lpstr>PowerPoint Presentation</vt:lpstr>
      <vt:lpstr>Köszönöm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Sule Balint</dc:creator>
  <cp:lastModifiedBy>Bálint Péter  Süle</cp:lastModifiedBy>
  <cp:revision>71</cp:revision>
  <dcterms:modified xsi:type="dcterms:W3CDTF">2024-12-06T12:24:42Z</dcterms:modified>
</cp:coreProperties>
</file>